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A5E0A8-CE2F-4FDA-BD64-E51DE277D35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LID4096"/>
          </a:p>
        </p:txBody>
      </p:sp>
      <p:sp>
        <p:nvSpPr>
          <p:cNvPr id="3" name="Подзаголовок 2">
            <a:extLst>
              <a:ext uri="{FF2B5EF4-FFF2-40B4-BE49-F238E27FC236}">
                <a16:creationId xmlns:a16="http://schemas.microsoft.com/office/drawing/2014/main" id="{C31C8E7D-94F9-46A2-BBC8-6183FB9C8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LID4096"/>
          </a:p>
        </p:txBody>
      </p:sp>
      <p:sp>
        <p:nvSpPr>
          <p:cNvPr id="4" name="Дата 3">
            <a:extLst>
              <a:ext uri="{FF2B5EF4-FFF2-40B4-BE49-F238E27FC236}">
                <a16:creationId xmlns:a16="http://schemas.microsoft.com/office/drawing/2014/main" id="{88828643-2CB6-4B7D-B7D0-368152A356C9}"/>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5" name="Нижний колонтитул 4">
            <a:extLst>
              <a:ext uri="{FF2B5EF4-FFF2-40B4-BE49-F238E27FC236}">
                <a16:creationId xmlns:a16="http://schemas.microsoft.com/office/drawing/2014/main" id="{02854748-93D3-4964-AF94-A4BD2EFCD4DA}"/>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0DDC31E8-980D-4E08-B69A-23DB389ADEB4}"/>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38632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3F6791-879F-4210-84FF-D2B473F2B331}"/>
              </a:ext>
            </a:extLst>
          </p:cNvPr>
          <p:cNvSpPr>
            <a:spLocks noGrp="1"/>
          </p:cNvSpPr>
          <p:nvPr>
            <p:ph type="title"/>
          </p:nvPr>
        </p:nvSpPr>
        <p:spPr/>
        <p:txBody>
          <a:bodyPr/>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9C744409-8FDA-4418-84EB-E96AA1F0BAA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9062C660-7209-4A15-9EDB-474B2D33B56B}"/>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5" name="Нижний колонтитул 4">
            <a:extLst>
              <a:ext uri="{FF2B5EF4-FFF2-40B4-BE49-F238E27FC236}">
                <a16:creationId xmlns:a16="http://schemas.microsoft.com/office/drawing/2014/main" id="{C094F049-8965-4024-AE81-E2CB49ED6FC7}"/>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FA4A1807-F655-43D7-A8EB-8DEBC90CC344}"/>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17460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088676A-907E-42FB-8DDF-5BC24AB6300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93CBF321-F6FE-4F83-8B99-B76DB2E344B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CFBC4B7A-CF98-4E7C-9A0F-579D2CB73F0D}"/>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5" name="Нижний колонтитул 4">
            <a:extLst>
              <a:ext uri="{FF2B5EF4-FFF2-40B4-BE49-F238E27FC236}">
                <a16:creationId xmlns:a16="http://schemas.microsoft.com/office/drawing/2014/main" id="{74EF2B32-F04A-408B-ABBB-E09C64515CE5}"/>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13E9E978-4918-4D20-906B-CAEC2B6EF52C}"/>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30936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F3FD83-1B07-45D5-979C-06E5C772F890}"/>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3E2870FC-ECF0-470A-A911-DB1F7EB2815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BD985E4D-1B6A-40D9-9488-73ED7BA7E838}"/>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5" name="Нижний колонтитул 4">
            <a:extLst>
              <a:ext uri="{FF2B5EF4-FFF2-40B4-BE49-F238E27FC236}">
                <a16:creationId xmlns:a16="http://schemas.microsoft.com/office/drawing/2014/main" id="{694BD110-167D-4067-93BC-C8D15D644584}"/>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6260404F-7BF4-4934-8A54-2ABE26BDCD58}"/>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10458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45B795-876A-4E2B-92BD-D847612E462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LID4096"/>
          </a:p>
        </p:txBody>
      </p:sp>
      <p:sp>
        <p:nvSpPr>
          <p:cNvPr id="3" name="Текст 2">
            <a:extLst>
              <a:ext uri="{FF2B5EF4-FFF2-40B4-BE49-F238E27FC236}">
                <a16:creationId xmlns:a16="http://schemas.microsoft.com/office/drawing/2014/main" id="{90CB8CC5-2154-4985-BDE7-89D750297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ADAD42E-492C-46F1-A722-30438ECB68F8}"/>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5" name="Нижний колонтитул 4">
            <a:extLst>
              <a:ext uri="{FF2B5EF4-FFF2-40B4-BE49-F238E27FC236}">
                <a16:creationId xmlns:a16="http://schemas.microsoft.com/office/drawing/2014/main" id="{FDEBD78E-5DE3-413C-BE70-3E9CABC2245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955C6617-5410-4EF6-82DE-B5FF4801272B}"/>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84997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8F3A01-6A5B-4A35-8744-88C9B05E9725}"/>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A0E05D65-74FA-4BF6-9646-3CEEAE854D7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Объект 3">
            <a:extLst>
              <a:ext uri="{FF2B5EF4-FFF2-40B4-BE49-F238E27FC236}">
                <a16:creationId xmlns:a16="http://schemas.microsoft.com/office/drawing/2014/main" id="{65D96E72-03FC-4744-AA03-B286EB7A3D2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Дата 4">
            <a:extLst>
              <a:ext uri="{FF2B5EF4-FFF2-40B4-BE49-F238E27FC236}">
                <a16:creationId xmlns:a16="http://schemas.microsoft.com/office/drawing/2014/main" id="{6D1A8DFE-47BC-4AC3-97AB-8B31D547038B}"/>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6" name="Нижний колонтитул 5">
            <a:extLst>
              <a:ext uri="{FF2B5EF4-FFF2-40B4-BE49-F238E27FC236}">
                <a16:creationId xmlns:a16="http://schemas.microsoft.com/office/drawing/2014/main" id="{B30A0441-FC05-4778-8741-557A1BC208B2}"/>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82C82AEE-75D5-4C59-966B-F6D28D8ED43A}"/>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160746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4FF1C6-39F8-4B61-9741-CB51410E2133}"/>
              </a:ext>
            </a:extLst>
          </p:cNvPr>
          <p:cNvSpPr>
            <a:spLocks noGrp="1"/>
          </p:cNvSpPr>
          <p:nvPr>
            <p:ph type="title"/>
          </p:nvPr>
        </p:nvSpPr>
        <p:spPr>
          <a:xfrm>
            <a:off x="839788" y="365125"/>
            <a:ext cx="10515600" cy="1325563"/>
          </a:xfrm>
        </p:spPr>
        <p:txBody>
          <a:bodyPr/>
          <a:lstStyle/>
          <a:p>
            <a:r>
              <a:rPr lang="ru-RU"/>
              <a:t>Образец заголовка</a:t>
            </a:r>
            <a:endParaRPr lang="LID4096"/>
          </a:p>
        </p:txBody>
      </p:sp>
      <p:sp>
        <p:nvSpPr>
          <p:cNvPr id="3" name="Текст 2">
            <a:extLst>
              <a:ext uri="{FF2B5EF4-FFF2-40B4-BE49-F238E27FC236}">
                <a16:creationId xmlns:a16="http://schemas.microsoft.com/office/drawing/2014/main" id="{B317B5DE-4785-479E-A615-1B2ABD938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7FDE39B-91C2-4343-A23E-5707F07F16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Текст 4">
            <a:extLst>
              <a:ext uri="{FF2B5EF4-FFF2-40B4-BE49-F238E27FC236}">
                <a16:creationId xmlns:a16="http://schemas.microsoft.com/office/drawing/2014/main" id="{9528613E-C1D5-4EAA-979E-2D34DEE1F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79CD86B-7BB8-45B2-9231-E8FCB230EF8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7" name="Дата 6">
            <a:extLst>
              <a:ext uri="{FF2B5EF4-FFF2-40B4-BE49-F238E27FC236}">
                <a16:creationId xmlns:a16="http://schemas.microsoft.com/office/drawing/2014/main" id="{9C1AC94F-EEF6-4E34-8F2A-FDB40A897E82}"/>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8" name="Нижний колонтитул 7">
            <a:extLst>
              <a:ext uri="{FF2B5EF4-FFF2-40B4-BE49-F238E27FC236}">
                <a16:creationId xmlns:a16="http://schemas.microsoft.com/office/drawing/2014/main" id="{90A97EBA-2FF9-4FD8-9594-376AFC2808D1}"/>
              </a:ext>
            </a:extLst>
          </p:cNvPr>
          <p:cNvSpPr>
            <a:spLocks noGrp="1"/>
          </p:cNvSpPr>
          <p:nvPr>
            <p:ph type="ftr" sz="quarter" idx="11"/>
          </p:nvPr>
        </p:nvSpPr>
        <p:spPr/>
        <p:txBody>
          <a:bodyPr/>
          <a:lstStyle/>
          <a:p>
            <a:endParaRPr lang="LID4096"/>
          </a:p>
        </p:txBody>
      </p:sp>
      <p:sp>
        <p:nvSpPr>
          <p:cNvPr id="9" name="Номер слайда 8">
            <a:extLst>
              <a:ext uri="{FF2B5EF4-FFF2-40B4-BE49-F238E27FC236}">
                <a16:creationId xmlns:a16="http://schemas.microsoft.com/office/drawing/2014/main" id="{EA75C0CD-87FA-4DAF-988F-53D2816356BB}"/>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41307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BEACA8-59EF-4DEA-98C5-5E2E079EECC0}"/>
              </a:ext>
            </a:extLst>
          </p:cNvPr>
          <p:cNvSpPr>
            <a:spLocks noGrp="1"/>
          </p:cNvSpPr>
          <p:nvPr>
            <p:ph type="title"/>
          </p:nvPr>
        </p:nvSpPr>
        <p:spPr/>
        <p:txBody>
          <a:bodyPr/>
          <a:lstStyle/>
          <a:p>
            <a:r>
              <a:rPr lang="ru-RU"/>
              <a:t>Образец заголовка</a:t>
            </a:r>
            <a:endParaRPr lang="LID4096"/>
          </a:p>
        </p:txBody>
      </p:sp>
      <p:sp>
        <p:nvSpPr>
          <p:cNvPr id="3" name="Дата 2">
            <a:extLst>
              <a:ext uri="{FF2B5EF4-FFF2-40B4-BE49-F238E27FC236}">
                <a16:creationId xmlns:a16="http://schemas.microsoft.com/office/drawing/2014/main" id="{4199D742-2F2B-49D5-8A3A-AFCC02C1611D}"/>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4" name="Нижний колонтитул 3">
            <a:extLst>
              <a:ext uri="{FF2B5EF4-FFF2-40B4-BE49-F238E27FC236}">
                <a16:creationId xmlns:a16="http://schemas.microsoft.com/office/drawing/2014/main" id="{EB60BFD9-2312-49EB-99EF-2AD139A3DA86}"/>
              </a:ext>
            </a:extLst>
          </p:cNvPr>
          <p:cNvSpPr>
            <a:spLocks noGrp="1"/>
          </p:cNvSpPr>
          <p:nvPr>
            <p:ph type="ftr" sz="quarter" idx="11"/>
          </p:nvPr>
        </p:nvSpPr>
        <p:spPr/>
        <p:txBody>
          <a:bodyPr/>
          <a:lstStyle/>
          <a:p>
            <a:endParaRPr lang="LID4096"/>
          </a:p>
        </p:txBody>
      </p:sp>
      <p:sp>
        <p:nvSpPr>
          <p:cNvPr id="5" name="Номер слайда 4">
            <a:extLst>
              <a:ext uri="{FF2B5EF4-FFF2-40B4-BE49-F238E27FC236}">
                <a16:creationId xmlns:a16="http://schemas.microsoft.com/office/drawing/2014/main" id="{4924D20F-8FD5-4F6E-B405-3FB1F857E56A}"/>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213959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AB7B3F0-DECB-4EDB-B83A-64C101D65C61}"/>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3" name="Нижний колонтитул 2">
            <a:extLst>
              <a:ext uri="{FF2B5EF4-FFF2-40B4-BE49-F238E27FC236}">
                <a16:creationId xmlns:a16="http://schemas.microsoft.com/office/drawing/2014/main" id="{8EEFE14D-C8AD-4418-A150-B9DAB715CF24}"/>
              </a:ext>
            </a:extLst>
          </p:cNvPr>
          <p:cNvSpPr>
            <a:spLocks noGrp="1"/>
          </p:cNvSpPr>
          <p:nvPr>
            <p:ph type="ftr" sz="quarter" idx="11"/>
          </p:nvPr>
        </p:nvSpPr>
        <p:spPr/>
        <p:txBody>
          <a:bodyPr/>
          <a:lstStyle/>
          <a:p>
            <a:endParaRPr lang="LID4096"/>
          </a:p>
        </p:txBody>
      </p:sp>
      <p:sp>
        <p:nvSpPr>
          <p:cNvPr id="4" name="Номер слайда 3">
            <a:extLst>
              <a:ext uri="{FF2B5EF4-FFF2-40B4-BE49-F238E27FC236}">
                <a16:creationId xmlns:a16="http://schemas.microsoft.com/office/drawing/2014/main" id="{D682B41F-A52D-4679-B817-B8F3A914AEB3}"/>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254985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1DCB7-18FE-4426-86EF-AEE87EDF90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Объект 2">
            <a:extLst>
              <a:ext uri="{FF2B5EF4-FFF2-40B4-BE49-F238E27FC236}">
                <a16:creationId xmlns:a16="http://schemas.microsoft.com/office/drawing/2014/main" id="{EC14DD02-50CF-4A07-A8A1-0AD3F4C10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Текст 3">
            <a:extLst>
              <a:ext uri="{FF2B5EF4-FFF2-40B4-BE49-F238E27FC236}">
                <a16:creationId xmlns:a16="http://schemas.microsoft.com/office/drawing/2014/main" id="{F79DE9BF-D66A-40C5-93E2-F3CDF54D1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A0BFD4A-C081-42BB-A4B7-5E807EB6C06B}"/>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6" name="Нижний колонтитул 5">
            <a:extLst>
              <a:ext uri="{FF2B5EF4-FFF2-40B4-BE49-F238E27FC236}">
                <a16:creationId xmlns:a16="http://schemas.microsoft.com/office/drawing/2014/main" id="{2CE650B2-BECC-457C-8D34-53219E3ABDC4}"/>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E83E7A78-21D0-4875-B72B-A591E4CD0380}"/>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51778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90150-018B-419A-92FE-3A69D61350B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Рисунок 2">
            <a:extLst>
              <a:ext uri="{FF2B5EF4-FFF2-40B4-BE49-F238E27FC236}">
                <a16:creationId xmlns:a16="http://schemas.microsoft.com/office/drawing/2014/main" id="{CA8B1037-6063-4C8C-9C4F-CD66BAFEC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Текст 3">
            <a:extLst>
              <a:ext uri="{FF2B5EF4-FFF2-40B4-BE49-F238E27FC236}">
                <a16:creationId xmlns:a16="http://schemas.microsoft.com/office/drawing/2014/main" id="{2A7AF4B1-EC80-470F-9A08-731B5B134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E92C170-5EC5-41AA-B840-6D7192C2968F}"/>
              </a:ext>
            </a:extLst>
          </p:cNvPr>
          <p:cNvSpPr>
            <a:spLocks noGrp="1"/>
          </p:cNvSpPr>
          <p:nvPr>
            <p:ph type="dt" sz="half" idx="10"/>
          </p:nvPr>
        </p:nvSpPr>
        <p:spPr/>
        <p:txBody>
          <a:bodyPr/>
          <a:lstStyle/>
          <a:p>
            <a:fld id="{BF1AABCF-B8E3-4564-9FC2-F966A8422490}" type="datetimeFigureOut">
              <a:rPr lang="LID4096" smtClean="0"/>
              <a:t>04/17/2023</a:t>
            </a:fld>
            <a:endParaRPr lang="LID4096"/>
          </a:p>
        </p:txBody>
      </p:sp>
      <p:sp>
        <p:nvSpPr>
          <p:cNvPr id="6" name="Нижний колонтитул 5">
            <a:extLst>
              <a:ext uri="{FF2B5EF4-FFF2-40B4-BE49-F238E27FC236}">
                <a16:creationId xmlns:a16="http://schemas.microsoft.com/office/drawing/2014/main" id="{6B6B8A01-C98C-4A7C-A670-5B0D739EE7E6}"/>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8B1E538E-AE7A-4295-B00C-8660F769FA18}"/>
              </a:ext>
            </a:extLst>
          </p:cNvPr>
          <p:cNvSpPr>
            <a:spLocks noGrp="1"/>
          </p:cNvSpPr>
          <p:nvPr>
            <p:ph type="sldNum" sz="quarter" idx="12"/>
          </p:nvPr>
        </p:nvSpPr>
        <p:spPr/>
        <p:txBody>
          <a:bodyPr/>
          <a:lstStyle/>
          <a:p>
            <a:fld id="{C06A8A1B-719F-47E6-AC08-43CF701A0933}" type="slidenum">
              <a:rPr lang="LID4096" smtClean="0"/>
              <a:t>‹#›</a:t>
            </a:fld>
            <a:endParaRPr lang="LID4096"/>
          </a:p>
        </p:txBody>
      </p:sp>
    </p:spTree>
    <p:extLst>
      <p:ext uri="{BB962C8B-B14F-4D97-AF65-F5344CB8AC3E}">
        <p14:creationId xmlns:p14="http://schemas.microsoft.com/office/powerpoint/2010/main" val="371285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242353-D137-4F92-8778-19379D60E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LID4096"/>
          </a:p>
        </p:txBody>
      </p:sp>
      <p:sp>
        <p:nvSpPr>
          <p:cNvPr id="3" name="Текст 2">
            <a:extLst>
              <a:ext uri="{FF2B5EF4-FFF2-40B4-BE49-F238E27FC236}">
                <a16:creationId xmlns:a16="http://schemas.microsoft.com/office/drawing/2014/main" id="{C30EC145-D016-449D-8A0A-9C9407F32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55F8F65D-0DBD-402C-B2C8-1CA6F6554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AABCF-B8E3-4564-9FC2-F966A8422490}" type="datetimeFigureOut">
              <a:rPr lang="LID4096" smtClean="0"/>
              <a:t>04/17/2023</a:t>
            </a:fld>
            <a:endParaRPr lang="LID4096"/>
          </a:p>
        </p:txBody>
      </p:sp>
      <p:sp>
        <p:nvSpPr>
          <p:cNvPr id="5" name="Нижний колонтитул 4">
            <a:extLst>
              <a:ext uri="{FF2B5EF4-FFF2-40B4-BE49-F238E27FC236}">
                <a16:creationId xmlns:a16="http://schemas.microsoft.com/office/drawing/2014/main" id="{C7F34703-BE51-412B-A8C2-D611A86A7E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Номер слайда 5">
            <a:extLst>
              <a:ext uri="{FF2B5EF4-FFF2-40B4-BE49-F238E27FC236}">
                <a16:creationId xmlns:a16="http://schemas.microsoft.com/office/drawing/2014/main" id="{A0C450A0-CF37-4BFA-93FE-9F6AEAF0D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A8A1B-719F-47E6-AC08-43CF701A0933}" type="slidenum">
              <a:rPr lang="LID4096" smtClean="0"/>
              <a:t>‹#›</a:t>
            </a:fld>
            <a:endParaRPr lang="LID4096"/>
          </a:p>
        </p:txBody>
      </p:sp>
    </p:spTree>
    <p:extLst>
      <p:ext uri="{BB962C8B-B14F-4D97-AF65-F5344CB8AC3E}">
        <p14:creationId xmlns:p14="http://schemas.microsoft.com/office/powerpoint/2010/main" val="297825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53C42E91-8121-4F8F-9A2E-D4214510DD4E}"/>
              </a:ext>
            </a:extLst>
          </p:cNvPr>
          <p:cNvSpPr txBox="1">
            <a:spLocks/>
          </p:cNvSpPr>
          <p:nvPr/>
        </p:nvSpPr>
        <p:spPr>
          <a:xfrm>
            <a:off x="285134" y="3165984"/>
            <a:ext cx="11464413" cy="902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effectLst/>
                <a:latin typeface="Cambria" panose="02040503050406030204" pitchFamily="18" charset="0"/>
                <a:ea typeface="Cambria" panose="02040503050406030204" pitchFamily="18" charset="0"/>
              </a:rPr>
              <a:t>Wind energy</a:t>
            </a:r>
            <a:endParaRPr lang="ru-RU" sz="4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Подзаголовок 2">
            <a:extLst>
              <a:ext uri="{FF2B5EF4-FFF2-40B4-BE49-F238E27FC236}">
                <a16:creationId xmlns:a16="http://schemas.microsoft.com/office/drawing/2014/main" id="{228D4D03-5362-43F4-858A-900E41039512}"/>
              </a:ext>
            </a:extLst>
          </p:cNvPr>
          <p:cNvSpPr>
            <a:spLocks noGrp="1"/>
          </p:cNvSpPr>
          <p:nvPr>
            <p:ph type="subTitle" idx="1"/>
          </p:nvPr>
        </p:nvSpPr>
        <p:spPr>
          <a:xfrm>
            <a:off x="2895600" y="5827447"/>
            <a:ext cx="6400800" cy="1219200"/>
          </a:xfrm>
        </p:spPr>
        <p:txBody>
          <a:bodyPr/>
          <a:lstStyle/>
          <a:p>
            <a:r>
              <a:rPr lang="en-US" b="1" dirty="0">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rPr>
              <a:t>Discipline:</a:t>
            </a:r>
            <a:r>
              <a:rPr lang="en-US" dirty="0">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rPr>
              <a:t> Alternative and renewable energy</a:t>
            </a:r>
            <a:endParaRPr lang="ru-RU" dirty="0">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r>
              <a:rPr lang="en-US" b="1" dirty="0">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rPr>
              <a:t>Lecturer: </a:t>
            </a:r>
            <a:r>
              <a:rPr lang="en-US" dirty="0" err="1">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rPr>
              <a:t>Yertugan</a:t>
            </a:r>
            <a:r>
              <a:rPr lang="en-US" dirty="0">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rPr>
              <a:t> Nurlanbekuly</a:t>
            </a:r>
            <a:endParaRPr lang="ru-RU" dirty="0">
              <a:solidFill>
                <a:schemeClr val="bg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2" descr="C:\Users\Ертуган\Desktop\КФПНиКФ\logo.png">
            <a:extLst>
              <a:ext uri="{FF2B5EF4-FFF2-40B4-BE49-F238E27FC236}">
                <a16:creationId xmlns:a16="http://schemas.microsoft.com/office/drawing/2014/main" id="{F9F82BCA-583C-4E67-81B6-7EF3A5E637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2" y="34356"/>
            <a:ext cx="2160240" cy="2209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Ертуган\Desktop\КФПНиКФ\Logo kafedra.png">
            <a:extLst>
              <a:ext uri="{FF2B5EF4-FFF2-40B4-BE49-F238E27FC236}">
                <a16:creationId xmlns:a16="http://schemas.microsoft.com/office/drawing/2014/main" id="{C348220E-913C-4811-80BA-4E262E36E3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0476" y="62550"/>
            <a:ext cx="2420888" cy="2420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69CD9F-87BD-428E-BA88-B53A2D1F1E02}"/>
              </a:ext>
            </a:extLst>
          </p:cNvPr>
          <p:cNvSpPr txBox="1"/>
          <p:nvPr/>
        </p:nvSpPr>
        <p:spPr>
          <a:xfrm>
            <a:off x="2255169" y="257331"/>
            <a:ext cx="7310230" cy="1323439"/>
          </a:xfrm>
          <a:prstGeom prst="rect">
            <a:avLst/>
          </a:prstGeom>
          <a:noFill/>
        </p:spPr>
        <p:txBody>
          <a:bodyPr wrap="square" rtlCol="0">
            <a:spAutoFit/>
          </a:bodyPr>
          <a:lstStyle/>
          <a:p>
            <a:pPr algn="ctr"/>
            <a:r>
              <a:rPr lang="en-US" sz="2000" dirty="0">
                <a:latin typeface="Cambria" panose="02040503050406030204" pitchFamily="18" charset="0"/>
                <a:ea typeface="Cambria" panose="02040503050406030204" pitchFamily="18" charset="0"/>
              </a:rPr>
              <a:t>Al-</a:t>
            </a:r>
            <a:r>
              <a:rPr lang="en-US" sz="2000" dirty="0" err="1">
                <a:latin typeface="Cambria" panose="02040503050406030204" pitchFamily="18" charset="0"/>
                <a:ea typeface="Cambria" panose="02040503050406030204" pitchFamily="18" charset="0"/>
              </a:rPr>
              <a:t>Farabi</a:t>
            </a:r>
            <a:r>
              <a:rPr lang="en-US" sz="2000" dirty="0">
                <a:latin typeface="Cambria" panose="02040503050406030204" pitchFamily="18" charset="0"/>
                <a:ea typeface="Cambria" panose="02040503050406030204" pitchFamily="18" charset="0"/>
              </a:rPr>
              <a:t> Kazakh National university</a:t>
            </a:r>
          </a:p>
          <a:p>
            <a:pPr algn="ctr"/>
            <a:r>
              <a:rPr lang="en-US" sz="2000" dirty="0">
                <a:latin typeface="Cambria" panose="02040503050406030204" pitchFamily="18" charset="0"/>
                <a:ea typeface="Cambria" panose="02040503050406030204" pitchFamily="18" charset="0"/>
              </a:rPr>
              <a:t>Faculty of Physics and Technology</a:t>
            </a:r>
          </a:p>
          <a:p>
            <a:pPr algn="ctr"/>
            <a:r>
              <a:rPr lang="en-US" sz="2000" dirty="0">
                <a:latin typeface="Cambria" panose="02040503050406030204" pitchFamily="18" charset="0"/>
                <a:ea typeface="Cambria" panose="02040503050406030204" pitchFamily="18" charset="0"/>
              </a:rPr>
              <a:t>Plasma physics, nanotechnology and computer physics department</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2383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68CE5B-7213-4AAC-A977-47EC54F07210}"/>
              </a:ext>
            </a:extLst>
          </p:cNvPr>
          <p:cNvSpPr>
            <a:spLocks noGrp="1"/>
          </p:cNvSpPr>
          <p:nvPr>
            <p:ph idx="1"/>
          </p:nvPr>
        </p:nvSpPr>
        <p:spPr>
          <a:xfrm>
            <a:off x="329184" y="420624"/>
            <a:ext cx="11466576" cy="6217920"/>
          </a:xfrm>
        </p:spPr>
        <p:txBody>
          <a:bodyPr>
            <a:normAutofit fontScale="92500" lnSpcReduction="20000"/>
          </a:bodyPr>
          <a:lstStyle/>
          <a:p>
            <a:pPr algn="just"/>
            <a:r>
              <a:rPr lang="en-US" b="1" dirty="0">
                <a:latin typeface="Cambria" panose="02040503050406030204" pitchFamily="18" charset="0"/>
                <a:ea typeface="Cambria" panose="02040503050406030204" pitchFamily="18" charset="0"/>
              </a:rPr>
              <a:t>Terrain openness classes and reduced average speed. </a:t>
            </a:r>
            <a:r>
              <a:rPr lang="en-US" dirty="0">
                <a:latin typeface="Cambria" panose="02040503050406030204" pitchFamily="18" charset="0"/>
                <a:ea typeface="Cambria" panose="02040503050406030204" pitchFamily="18" charset="0"/>
              </a:rPr>
              <a:t>When using meteorological observation data on average wind speeds, it should be taken into account that they correspond to specific relief and landscape conditions in the area of ​​the weather station and a certain height above the Earth's surface (weather vane height). For different stations, these conditions can be significantly different. Therefore, it is accepted to reduce the average long-term wind speed to comparable conditions in terms of openness and evenness of the terrain.</a:t>
            </a:r>
          </a:p>
          <a:p>
            <a:pPr algn="just"/>
            <a:r>
              <a:rPr lang="en-US" dirty="0">
                <a:latin typeface="Cambria" panose="02040503050406030204" pitchFamily="18" charset="0"/>
                <a:ea typeface="Cambria" panose="02040503050406030204" pitchFamily="18" charset="0"/>
              </a:rPr>
              <a:t>The relationship between the reduced mean wind speed (&lt;v</a:t>
            </a:r>
            <a:r>
              <a:rPr lang="ru-RU" baseline="-25000" dirty="0">
                <a:latin typeface="Cambria" panose="02040503050406030204" pitchFamily="18" charset="0"/>
                <a:ea typeface="Cambria" panose="02040503050406030204" pitchFamily="18" charset="0"/>
              </a:rPr>
              <a:t>п</a:t>
            </a:r>
            <a:r>
              <a:rPr lang="en-US" dirty="0">
                <a:latin typeface="Cambria" panose="02040503050406030204" pitchFamily="18" charset="0"/>
                <a:ea typeface="Cambria" panose="02040503050406030204" pitchFamily="18" charset="0"/>
              </a:rPr>
              <a:t>&gt;) and the measured mean wind speed (&lt;v</a:t>
            </a:r>
            <a:r>
              <a:rPr lang="ru-RU" baseline="-25000" dirty="0">
                <a:latin typeface="Cambria" panose="02040503050406030204" pitchFamily="18" charset="0"/>
                <a:ea typeface="Cambria" panose="02040503050406030204" pitchFamily="18" charset="0"/>
              </a:rPr>
              <a:t>из</a:t>
            </a:r>
            <a:r>
              <a:rPr lang="en-US" dirty="0">
                <a:latin typeface="Cambria" panose="02040503050406030204" pitchFamily="18" charset="0"/>
                <a:ea typeface="Cambria" panose="02040503050406030204" pitchFamily="18" charset="0"/>
              </a:rPr>
              <a:t>&gt;) at the vane height is given by:</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K0 is the coefficient of openness according to the Milevsky classification, which is used by the state meteorological service to describe the characteristics of the terrain of all weather stations in the country in reference books; </a:t>
            </a:r>
            <a:r>
              <a:rPr lang="en-US" dirty="0" err="1">
                <a:latin typeface="Cambria" panose="02040503050406030204" pitchFamily="18" charset="0"/>
                <a:ea typeface="Cambria" panose="02040503050406030204" pitchFamily="18" charset="0"/>
              </a:rPr>
              <a:t>Kf</a:t>
            </a:r>
            <a:r>
              <a:rPr lang="en-US" dirty="0">
                <a:latin typeface="Cambria" panose="02040503050406030204" pitchFamily="18" charset="0"/>
                <a:ea typeface="Cambria" panose="02040503050406030204" pitchFamily="18" charset="0"/>
              </a:rPr>
              <a:t> is a coefficient that takes into account the actual openness at the height of the weather vane.</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260165C8-833E-45C6-9870-3B1FAB21CDF1}"/>
              </a:ext>
            </a:extLst>
          </p:cNvPr>
          <p:cNvPicPr>
            <a:picLocks noChangeAspect="1"/>
          </p:cNvPicPr>
          <p:nvPr/>
        </p:nvPicPr>
        <p:blipFill>
          <a:blip r:embed="rId2"/>
          <a:stretch>
            <a:fillRect/>
          </a:stretch>
        </p:blipFill>
        <p:spPr>
          <a:xfrm>
            <a:off x="1641157" y="3529584"/>
            <a:ext cx="7876444" cy="1081659"/>
          </a:xfrm>
          <a:prstGeom prst="rect">
            <a:avLst/>
          </a:prstGeom>
        </p:spPr>
      </p:pic>
    </p:spTree>
    <p:extLst>
      <p:ext uri="{BB962C8B-B14F-4D97-AF65-F5344CB8AC3E}">
        <p14:creationId xmlns:p14="http://schemas.microsoft.com/office/powerpoint/2010/main" val="244391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7FC2BD1-813C-461E-92B8-BEDA89534913}"/>
              </a:ext>
            </a:extLst>
          </p:cNvPr>
          <p:cNvSpPr>
            <a:spLocks noGrp="1"/>
          </p:cNvSpPr>
          <p:nvPr>
            <p:ph idx="1"/>
          </p:nvPr>
        </p:nvSpPr>
        <p:spPr>
          <a:xfrm>
            <a:off x="838200" y="474807"/>
            <a:ext cx="10515600" cy="4351338"/>
          </a:xfrm>
        </p:spPr>
        <p:txBody>
          <a:bodyPr>
            <a:normAutofit lnSpcReduction="10000"/>
          </a:bodyPr>
          <a:lstStyle/>
          <a:p>
            <a:pPr algn="just"/>
            <a:r>
              <a:rPr lang="en-US" b="1" dirty="0">
                <a:latin typeface="Cambria" panose="02040503050406030204" pitchFamily="18" charset="0"/>
                <a:ea typeface="Cambria" panose="02040503050406030204" pitchFamily="18" charset="0"/>
              </a:rPr>
              <a:t>The dependence of the average wind speed on height. </a:t>
            </a:r>
            <a:r>
              <a:rPr lang="en-US" dirty="0">
                <a:latin typeface="Cambria" panose="02040503050406030204" pitchFamily="18" charset="0"/>
                <a:ea typeface="Cambria" panose="02040503050406030204" pitchFamily="18" charset="0"/>
              </a:rPr>
              <a:t>With a steady wind flow, the wind speed increases with increasing height above the Earth's surface. Usually, recording devices at meteorological stations are located at heights of 9-20 m. At the same time, the axes of modern wind turbines can be located at different heights in the surface layer with a thickness of -100 m; there are even proposals to place wind turbines on balloons. Therefore, to assess the efficiency of using the wind flow, it is necessary to establish a vertical profile of wind speeds.</a:t>
            </a:r>
          </a:p>
          <a:p>
            <a:pPr algn="just"/>
            <a:r>
              <a:rPr lang="en-US" dirty="0">
                <a:latin typeface="Cambria" panose="02040503050406030204" pitchFamily="18" charset="0"/>
                <a:ea typeface="Cambria" panose="02040503050406030204" pitchFamily="18" charset="0"/>
              </a:rPr>
              <a:t>In the general case, the wind speed at the height h</a:t>
            </a:r>
            <a:r>
              <a:rPr lang="en-US" baseline="-25000" dirty="0">
                <a:latin typeface="Cambria" panose="02040503050406030204" pitchFamily="18" charset="0"/>
                <a:ea typeface="Cambria" panose="02040503050406030204" pitchFamily="18" charset="0"/>
              </a:rPr>
              <a:t>1</a:t>
            </a:r>
            <a:r>
              <a:rPr lang="en-US" dirty="0">
                <a:latin typeface="Cambria" panose="02040503050406030204" pitchFamily="18" charset="0"/>
                <a:ea typeface="Cambria" panose="02040503050406030204" pitchFamily="18" charset="0"/>
              </a:rPr>
              <a:t> is determined through the wind speed at the height of the weather vane h</a:t>
            </a:r>
            <a:r>
              <a:rPr lang="ru-RU" baseline="-25000" dirty="0">
                <a:latin typeface="Cambria" panose="02040503050406030204" pitchFamily="18" charset="0"/>
                <a:ea typeface="Cambria" panose="02040503050406030204" pitchFamily="18" charset="0"/>
              </a:rPr>
              <a:t>ф</a:t>
            </a:r>
            <a:r>
              <a:rPr lang="en-US" dirty="0">
                <a:latin typeface="Cambria" panose="02040503050406030204" pitchFamily="18" charset="0"/>
                <a:ea typeface="Cambria" panose="02040503050406030204" pitchFamily="18" charset="0"/>
              </a:rPr>
              <a:t> according to the formula</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4B3DA2BF-B176-461A-9823-619785819EBE}"/>
              </a:ext>
            </a:extLst>
          </p:cNvPr>
          <p:cNvPicPr>
            <a:picLocks noChangeAspect="1"/>
          </p:cNvPicPr>
          <p:nvPr/>
        </p:nvPicPr>
        <p:blipFill>
          <a:blip r:embed="rId2"/>
          <a:stretch>
            <a:fillRect/>
          </a:stretch>
        </p:blipFill>
        <p:spPr>
          <a:xfrm>
            <a:off x="2364798" y="4910570"/>
            <a:ext cx="7296150" cy="1276350"/>
          </a:xfrm>
          <a:prstGeom prst="rect">
            <a:avLst/>
          </a:prstGeom>
        </p:spPr>
      </p:pic>
    </p:spTree>
    <p:extLst>
      <p:ext uri="{BB962C8B-B14F-4D97-AF65-F5344CB8AC3E}">
        <p14:creationId xmlns:p14="http://schemas.microsoft.com/office/powerpoint/2010/main" val="394720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C9333E-F595-4F22-8701-0F83BD8BE608}"/>
              </a:ext>
            </a:extLst>
          </p:cNvPr>
          <p:cNvSpPr>
            <a:spLocks noGrp="1"/>
          </p:cNvSpPr>
          <p:nvPr>
            <p:ph idx="1"/>
          </p:nvPr>
        </p:nvSpPr>
        <p:spPr>
          <a:xfrm>
            <a:off x="76200" y="197426"/>
            <a:ext cx="12039600" cy="5501088"/>
          </a:xfrm>
        </p:spPr>
        <p:txBody>
          <a:bodyPr>
            <a:normAutofit fontScale="92500" lnSpcReduction="20000"/>
          </a:bodyPr>
          <a:lstStyle/>
          <a:p>
            <a:pPr marL="0" indent="0" algn="just">
              <a:buNone/>
            </a:pPr>
            <a:r>
              <a:rPr lang="en-US" dirty="0">
                <a:latin typeface="Cambria" panose="02040503050406030204" pitchFamily="18" charset="0"/>
                <a:ea typeface="Cambria" panose="02040503050406030204" pitchFamily="18" charset="0"/>
              </a:rPr>
              <a:t>The coefficient of increase in the average wind speed with height and the exponent m*</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marL="0" indent="0" algn="just">
              <a:buNone/>
            </a:pPr>
            <a:r>
              <a:rPr lang="en-US" dirty="0">
                <a:latin typeface="Cambria" panose="02040503050406030204" pitchFamily="18" charset="0"/>
                <a:ea typeface="Cambria" panose="02040503050406030204" pitchFamily="18" charset="0"/>
              </a:rPr>
              <a:t>* For the coasts of lakes and seas, as well as the upper parts of the slopes, the variable part of the coefficient after the decimal point should be reduced by 1.5 times.</a:t>
            </a:r>
          </a:p>
          <a:p>
            <a:pPr marL="0" indent="0" algn="just">
              <a:buNone/>
            </a:pPr>
            <a:r>
              <a:rPr lang="en-US" dirty="0">
                <a:latin typeface="Cambria" panose="02040503050406030204" pitchFamily="18" charset="0"/>
                <a:ea typeface="Cambria" panose="02040503050406030204" pitchFamily="18" charset="0"/>
              </a:rPr>
              <a:t>Average annual values of the indicator m</a:t>
            </a:r>
            <a:endParaRPr lang="LID4096" dirty="0">
              <a:latin typeface="Cambria" panose="02040503050406030204" pitchFamily="18" charset="0"/>
              <a:ea typeface="Cambria" panose="02040503050406030204" pitchFamily="18" charset="0"/>
            </a:endParaRPr>
          </a:p>
        </p:txBody>
      </p:sp>
      <p:graphicFrame>
        <p:nvGraphicFramePr>
          <p:cNvPr id="8" name="Таблица 7">
            <a:extLst>
              <a:ext uri="{FF2B5EF4-FFF2-40B4-BE49-F238E27FC236}">
                <a16:creationId xmlns:a16="http://schemas.microsoft.com/office/drawing/2014/main" id="{36368E54-89B8-42BF-A9F0-C78F5D336647}"/>
              </a:ext>
            </a:extLst>
          </p:cNvPr>
          <p:cNvGraphicFramePr>
            <a:graphicFrameLocks noGrp="1"/>
          </p:cNvGraphicFramePr>
          <p:nvPr>
            <p:extLst>
              <p:ext uri="{D42A27DB-BD31-4B8C-83A1-F6EECF244321}">
                <p14:modId xmlns:p14="http://schemas.microsoft.com/office/powerpoint/2010/main" val="989966351"/>
              </p:ext>
            </p:extLst>
          </p:nvPr>
        </p:nvGraphicFramePr>
        <p:xfrm>
          <a:off x="682337" y="619154"/>
          <a:ext cx="11049000" cy="3112396"/>
        </p:xfrm>
        <a:graphic>
          <a:graphicData uri="http://schemas.openxmlformats.org/drawingml/2006/table">
            <a:tbl>
              <a:tblPr/>
              <a:tblGrid>
                <a:gridCol w="1381125">
                  <a:extLst>
                    <a:ext uri="{9D8B030D-6E8A-4147-A177-3AD203B41FA5}">
                      <a16:colId xmlns:a16="http://schemas.microsoft.com/office/drawing/2014/main" val="2439323110"/>
                    </a:ext>
                  </a:extLst>
                </a:gridCol>
                <a:gridCol w="1381125">
                  <a:extLst>
                    <a:ext uri="{9D8B030D-6E8A-4147-A177-3AD203B41FA5}">
                      <a16:colId xmlns:a16="http://schemas.microsoft.com/office/drawing/2014/main" val="1997438238"/>
                    </a:ext>
                  </a:extLst>
                </a:gridCol>
                <a:gridCol w="1381125">
                  <a:extLst>
                    <a:ext uri="{9D8B030D-6E8A-4147-A177-3AD203B41FA5}">
                      <a16:colId xmlns:a16="http://schemas.microsoft.com/office/drawing/2014/main" val="3152075216"/>
                    </a:ext>
                  </a:extLst>
                </a:gridCol>
                <a:gridCol w="1381125">
                  <a:extLst>
                    <a:ext uri="{9D8B030D-6E8A-4147-A177-3AD203B41FA5}">
                      <a16:colId xmlns:a16="http://schemas.microsoft.com/office/drawing/2014/main" val="1740290751"/>
                    </a:ext>
                  </a:extLst>
                </a:gridCol>
                <a:gridCol w="1381125">
                  <a:extLst>
                    <a:ext uri="{9D8B030D-6E8A-4147-A177-3AD203B41FA5}">
                      <a16:colId xmlns:a16="http://schemas.microsoft.com/office/drawing/2014/main" val="495567917"/>
                    </a:ext>
                  </a:extLst>
                </a:gridCol>
                <a:gridCol w="1381125">
                  <a:extLst>
                    <a:ext uri="{9D8B030D-6E8A-4147-A177-3AD203B41FA5}">
                      <a16:colId xmlns:a16="http://schemas.microsoft.com/office/drawing/2014/main" val="78874224"/>
                    </a:ext>
                  </a:extLst>
                </a:gridCol>
                <a:gridCol w="1381125">
                  <a:extLst>
                    <a:ext uri="{9D8B030D-6E8A-4147-A177-3AD203B41FA5}">
                      <a16:colId xmlns:a16="http://schemas.microsoft.com/office/drawing/2014/main" val="3079315962"/>
                    </a:ext>
                  </a:extLst>
                </a:gridCol>
                <a:gridCol w="1381125">
                  <a:extLst>
                    <a:ext uri="{9D8B030D-6E8A-4147-A177-3AD203B41FA5}">
                      <a16:colId xmlns:a16="http://schemas.microsoft.com/office/drawing/2014/main" val="3470426156"/>
                    </a:ext>
                  </a:extLst>
                </a:gridCol>
              </a:tblGrid>
              <a:tr h="0">
                <a:tc>
                  <a:txBody>
                    <a:bodyPr/>
                    <a:lstStyle/>
                    <a:p>
                      <a:r>
                        <a:rPr lang="en-US" sz="2400" kern="1200" dirty="0">
                          <a:solidFill>
                            <a:schemeClr val="tx1"/>
                          </a:solidFill>
                          <a:latin typeface="Cambria" panose="02040503050406030204" pitchFamily="18" charset="0"/>
                          <a:ea typeface="Cambria" panose="02040503050406030204" pitchFamily="18" charset="0"/>
                          <a:cs typeface="+mn-cs"/>
                        </a:rPr>
                        <a:t>Season</a:t>
                      </a:r>
                      <a:endParaRPr lang="ru-RU"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r>
                        <a:rPr lang="en-US" sz="2400" kern="1200" dirty="0">
                          <a:solidFill>
                            <a:schemeClr val="tx1"/>
                          </a:solidFill>
                          <a:latin typeface="Cambria" panose="02040503050406030204" pitchFamily="18" charset="0"/>
                          <a:ea typeface="Cambria" panose="02040503050406030204" pitchFamily="18" charset="0"/>
                          <a:cs typeface="+mn-cs"/>
                        </a:rPr>
                        <a:t>Height</a:t>
                      </a:r>
                      <a:r>
                        <a:rPr lang="ru-RU" sz="2400" kern="1200" dirty="0">
                          <a:solidFill>
                            <a:schemeClr val="tx1"/>
                          </a:solidFill>
                          <a:latin typeface="Cambria" panose="02040503050406030204" pitchFamily="18" charset="0"/>
                          <a:ea typeface="Cambria" panose="02040503050406030204" pitchFamily="18" charset="0"/>
                          <a:cs typeface="+mn-cs"/>
                        </a:rPr>
                        <a:t>, </a:t>
                      </a:r>
                      <a:r>
                        <a:rPr lang="en-US" sz="2400" kern="1200" dirty="0">
                          <a:solidFill>
                            <a:schemeClr val="tx1"/>
                          </a:solidFill>
                          <a:latin typeface="Cambria" panose="02040503050406030204" pitchFamily="18" charset="0"/>
                          <a:ea typeface="Cambria" panose="02040503050406030204" pitchFamily="18" charset="0"/>
                          <a:cs typeface="+mn-cs"/>
                        </a:rPr>
                        <a:t>m</a:t>
                      </a:r>
                      <a:endParaRPr lang="ru-RU"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800" kern="1200" dirty="0">
                        <a:solidFill>
                          <a:schemeClr val="tx1"/>
                        </a:solidFill>
                        <a:latin typeface="+mn-lt"/>
                        <a:ea typeface="+mn-ea"/>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78867" marR="78867" marT="39434" marB="39434">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78867" marR="78867" marT="39434" marB="39434">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78867" marR="78867" marT="39434" marB="39434">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78867" marR="78867" marT="39434" marB="39434"/>
                </a:tc>
                <a:tc rowSpan="2">
                  <a:txBody>
                    <a:bodyPr/>
                    <a:lstStyle/>
                    <a:p>
                      <a:r>
                        <a:rPr lang="en-US" sz="2400" kern="1200" dirty="0">
                          <a:solidFill>
                            <a:schemeClr val="tx1"/>
                          </a:solidFill>
                          <a:latin typeface="Cambria" panose="02040503050406030204" pitchFamily="18" charset="0"/>
                          <a:ea typeface="Cambria" panose="02040503050406030204" pitchFamily="18" charset="0"/>
                          <a:cs typeface="+mn-cs"/>
                        </a:rPr>
                        <a:t>m</a:t>
                      </a:r>
                      <a:endParaRPr lang="LID4096"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708266"/>
                  </a:ext>
                </a:extLst>
              </a:tr>
              <a:tr h="0">
                <a:tc>
                  <a:txBody>
                    <a:bodyPr/>
                    <a:lstStyle/>
                    <a:p>
                      <a:endParaRPr lang="ru-KZ"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10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20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40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60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80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100</a:t>
                      </a:r>
                    </a:p>
                  </a:txBody>
                  <a:tcPr marL="78867" marR="78867" marT="39434" marB="39434" anchor="ct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c vMerge="1">
                  <a:txBody>
                    <a:bodyPr/>
                    <a:lstStyle/>
                    <a:p>
                      <a:endParaRPr lang="LID4096" sz="2800" kern="1200" dirty="0">
                        <a:solidFill>
                          <a:schemeClr val="tx1"/>
                        </a:solidFill>
                        <a:latin typeface="+mn-lt"/>
                        <a:ea typeface="+mn-ea"/>
                        <a:cs typeface="+mn-cs"/>
                      </a:endParaRPr>
                    </a:p>
                  </a:txBody>
                  <a:tcPr marL="78867" marR="78867" marT="39434" marB="39434">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730506"/>
                  </a:ext>
                </a:extLst>
              </a:tr>
              <a:tr h="0">
                <a:tc>
                  <a:txBody>
                    <a:bodyPr/>
                    <a:lstStyle/>
                    <a:p>
                      <a:r>
                        <a:rPr lang="en-US" sz="2400" kern="1200" dirty="0">
                          <a:solidFill>
                            <a:schemeClr val="tx1"/>
                          </a:solidFill>
                          <a:latin typeface="Cambria" panose="02040503050406030204" pitchFamily="18" charset="0"/>
                          <a:ea typeface="Cambria" panose="02040503050406030204" pitchFamily="18" charset="0"/>
                          <a:cs typeface="+mn-cs"/>
                        </a:rPr>
                        <a:t>Winter</a:t>
                      </a:r>
                      <a:endParaRPr lang="ru-RU"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1 , 1 2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1,26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1,35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1,43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1,50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0,17</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322643"/>
                  </a:ext>
                </a:extLst>
              </a:tr>
              <a:tr h="0">
                <a:tc>
                  <a:txBody>
                    <a:bodyPr/>
                    <a:lstStyle/>
                    <a:p>
                      <a:r>
                        <a:rPr lang="en-US" sz="2400" kern="1200" dirty="0">
                          <a:solidFill>
                            <a:schemeClr val="tx1"/>
                          </a:solidFill>
                          <a:latin typeface="Cambria" panose="02040503050406030204" pitchFamily="18" charset="0"/>
                          <a:ea typeface="Cambria" panose="02040503050406030204" pitchFamily="18" charset="0"/>
                          <a:cs typeface="+mn-cs"/>
                        </a:rPr>
                        <a:t>Spring</a:t>
                      </a:r>
                      <a:endParaRPr lang="ru-RU"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1,17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1,36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1,50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1,59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1,6 6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0 ,2 2</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758033"/>
                  </a:ext>
                </a:extLst>
              </a:tr>
              <a:tr h="0">
                <a:tc>
                  <a:txBody>
                    <a:bodyPr/>
                    <a:lstStyle/>
                    <a:p>
                      <a:r>
                        <a:rPr lang="en-US" sz="2400" kern="1200" dirty="0">
                          <a:solidFill>
                            <a:schemeClr val="tx1"/>
                          </a:solidFill>
                          <a:latin typeface="Cambria" panose="02040503050406030204" pitchFamily="18" charset="0"/>
                          <a:ea typeface="Cambria" panose="02040503050406030204" pitchFamily="18" charset="0"/>
                          <a:cs typeface="+mn-cs"/>
                        </a:rPr>
                        <a:t>Summer</a:t>
                      </a:r>
                      <a:endParaRPr lang="ru-RU" sz="2400" kern="1200" dirty="0">
                        <a:solidFill>
                          <a:schemeClr val="tx1"/>
                        </a:solidFill>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1,18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1,40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1,55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1,67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1,76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0,24</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506818"/>
                  </a:ext>
                </a:extLst>
              </a:tr>
              <a:tr h="0">
                <a:tc>
                  <a:txBody>
                    <a:bodyPr/>
                    <a:lstStyle/>
                    <a:p>
                      <a:r>
                        <a:rPr lang="en-US" sz="2400" kern="1200" dirty="0">
                          <a:solidFill>
                            <a:schemeClr val="tx1"/>
                          </a:solidFill>
                          <a:latin typeface="Cambria" panose="02040503050406030204" pitchFamily="18" charset="0"/>
                          <a:ea typeface="Cambria" panose="02040503050406030204" pitchFamily="18" charset="0"/>
                          <a:cs typeface="+mn-cs"/>
                        </a:rPr>
                        <a:t>Autumn</a:t>
                      </a:r>
                      <a:r>
                        <a:rPr lang="ru-RU" sz="2400" kern="1200" dirty="0">
                          <a:solidFill>
                            <a:schemeClr val="tx1"/>
                          </a:solidFill>
                          <a:latin typeface="Cambria" panose="02040503050406030204" pitchFamily="18" charset="0"/>
                          <a:ea typeface="Cambria" panose="02040503050406030204" pitchFamily="18" charset="0"/>
                          <a:cs typeface="+mn-cs"/>
                        </a:rPr>
                        <a:t>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kern="1200">
                          <a:solidFill>
                            <a:schemeClr val="tx1"/>
                          </a:solidFill>
                          <a:latin typeface="Cambria" panose="02040503050406030204" pitchFamily="18" charset="0"/>
                          <a:ea typeface="Cambria" panose="02040503050406030204" pitchFamily="18" charset="0"/>
                          <a:cs typeface="+mn-cs"/>
                        </a:rPr>
                        <a:t>U 2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1,26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1,35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1,43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1,50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0,17</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323880"/>
                  </a:ext>
                </a:extLst>
              </a:tr>
              <a:tr h="0">
                <a:tc>
                  <a:txBody>
                    <a:bodyPr/>
                    <a:lstStyle/>
                    <a:p>
                      <a:r>
                        <a:rPr lang="en-US" sz="2400" kern="1200" dirty="0">
                          <a:solidFill>
                            <a:schemeClr val="tx1"/>
                          </a:solidFill>
                          <a:latin typeface="Cambria" panose="02040503050406030204" pitchFamily="18" charset="0"/>
                          <a:ea typeface="Cambria" panose="02040503050406030204" pitchFamily="18" charset="0"/>
                          <a:cs typeface="+mn-cs"/>
                        </a:rPr>
                        <a:t>Year</a:t>
                      </a:r>
                      <a:r>
                        <a:rPr lang="ru-RU" sz="2400" kern="1200" dirty="0">
                          <a:solidFill>
                            <a:schemeClr val="tx1"/>
                          </a:solidFill>
                          <a:latin typeface="Cambria" panose="02040503050406030204" pitchFamily="18" charset="0"/>
                          <a:ea typeface="Cambria" panose="02040503050406030204" pitchFamily="18" charset="0"/>
                          <a:cs typeface="+mn-cs"/>
                        </a:rPr>
                        <a:t>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1,15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1,32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1,44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1,53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a:solidFill>
                            <a:schemeClr val="tx1"/>
                          </a:solidFill>
                          <a:latin typeface="Cambria" panose="02040503050406030204" pitchFamily="18" charset="0"/>
                          <a:ea typeface="Cambria" panose="02040503050406030204" pitchFamily="18" charset="0"/>
                          <a:cs typeface="+mn-cs"/>
                        </a:rPr>
                        <a:t>1,60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400" kern="1200" dirty="0">
                          <a:solidFill>
                            <a:schemeClr val="tx1"/>
                          </a:solidFill>
                          <a:latin typeface="Cambria" panose="02040503050406030204" pitchFamily="18" charset="0"/>
                          <a:ea typeface="Cambria" panose="02040503050406030204" pitchFamily="18" charset="0"/>
                          <a:cs typeface="+mn-cs"/>
                        </a:rPr>
                        <a:t>0 ,2 0</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239563"/>
                  </a:ext>
                </a:extLst>
              </a:tr>
            </a:tbl>
          </a:graphicData>
        </a:graphic>
      </p:graphicFrame>
      <p:pic>
        <p:nvPicPr>
          <p:cNvPr id="5" name="Рисунок 4">
            <a:extLst>
              <a:ext uri="{FF2B5EF4-FFF2-40B4-BE49-F238E27FC236}">
                <a16:creationId xmlns:a16="http://schemas.microsoft.com/office/drawing/2014/main" id="{56B38C58-7AC2-4EB2-A480-A942261F85AA}"/>
              </a:ext>
            </a:extLst>
          </p:cNvPr>
          <p:cNvPicPr>
            <a:picLocks noChangeAspect="1"/>
          </p:cNvPicPr>
          <p:nvPr/>
        </p:nvPicPr>
        <p:blipFill>
          <a:blip r:embed="rId2"/>
          <a:stretch>
            <a:fillRect/>
          </a:stretch>
        </p:blipFill>
        <p:spPr>
          <a:xfrm>
            <a:off x="76200" y="5439640"/>
            <a:ext cx="12115800" cy="1314450"/>
          </a:xfrm>
          <a:prstGeom prst="rect">
            <a:avLst/>
          </a:prstGeom>
        </p:spPr>
      </p:pic>
    </p:spTree>
    <p:extLst>
      <p:ext uri="{BB962C8B-B14F-4D97-AF65-F5344CB8AC3E}">
        <p14:creationId xmlns:p14="http://schemas.microsoft.com/office/powerpoint/2010/main" val="89015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8DE8CA-7F99-4C03-AFBD-EDBE320583B1}"/>
              </a:ext>
            </a:extLst>
          </p:cNvPr>
          <p:cNvSpPr>
            <a:spLocks noGrp="1"/>
          </p:cNvSpPr>
          <p:nvPr>
            <p:ph idx="1"/>
          </p:nvPr>
        </p:nvSpPr>
        <p:spPr>
          <a:xfrm>
            <a:off x="200967" y="401934"/>
            <a:ext cx="11615895" cy="6270171"/>
          </a:xfrm>
        </p:spPr>
        <p:txBody>
          <a:bodyPr>
            <a:normAutofit fontScale="92500" lnSpcReduction="20000"/>
          </a:bodyPr>
          <a:lstStyle/>
          <a:p>
            <a:pPr algn="just"/>
            <a:r>
              <a:rPr lang="en-US" b="1" dirty="0">
                <a:latin typeface="Cambria" panose="02040503050406030204" pitchFamily="18" charset="0"/>
                <a:ea typeface="Cambria" panose="02040503050406030204" pitchFamily="18" charset="0"/>
              </a:rPr>
              <a:t>Time dependence of the average wind speed.</a:t>
            </a:r>
            <a:r>
              <a:rPr lang="en-US" dirty="0">
                <a:latin typeface="Cambria" panose="02040503050406030204" pitchFamily="18" charset="0"/>
                <a:ea typeface="Cambria" panose="02040503050406030204" pitchFamily="18" charset="0"/>
              </a:rPr>
              <a:t> The daily course of the average wind speed is the change in wind speed during the day, averaged over all days in a particular month and from long-term observations. The annual variation of the average wind speed is the change by months during the year of the long-term average monthly wind speed.</a:t>
            </a:r>
          </a:p>
          <a:p>
            <a:pPr algn="just"/>
            <a:r>
              <a:rPr lang="en-US" dirty="0">
                <a:latin typeface="Cambria" panose="02040503050406030204" pitchFamily="18" charset="0"/>
                <a:ea typeface="Cambria" panose="02040503050406030204" pitchFamily="18" charset="0"/>
              </a:rPr>
              <a:t>The considered characteristics of the time dependence of the average wind speed are important for assessing not only the wind energy potential of a certain area, but also the efficiency of its use by taking into account the degree of consistency between the wind energy supply schedule and the consumer energy load schedule.</a:t>
            </a:r>
          </a:p>
          <a:p>
            <a:pPr algn="just"/>
            <a:r>
              <a:rPr lang="en-US" dirty="0">
                <a:latin typeface="Cambria" panose="02040503050406030204" pitchFamily="18" charset="0"/>
                <a:ea typeface="Cambria" panose="02040503050406030204" pitchFamily="18" charset="0"/>
              </a:rPr>
              <a:t>In particular, for the northern regions of the coast of the Barents and White Seas, both the daily and annual variations of the average wind speed turn out to be very favorable for the use of wind turbines both in stand-alone mode and in combination with hydroelectric installations. The maximum of average monthly rates falls on the cold season and coincides with the seasonal peak in the consumption of heat and electricity. At the same time, it coincides with the minimum of the annual river flow, i.e. allows to compensate for the seasonal shortage of hydropower. The daily change in the average speed and is significantly manifested in the summer, and the speeds in the daytime are on average 1-2 m/s higher than at night, which is favorable for the efficient use of the wind, since the maximum energy consumption also occurs in the daytime .</a:t>
            </a:r>
            <a:endParaRPr lang="LID4096"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137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7BCEE6-FF4F-44A5-9F10-DF7474EB3C46}"/>
              </a:ext>
            </a:extLst>
          </p:cNvPr>
          <p:cNvSpPr>
            <a:spLocks noGrp="1"/>
          </p:cNvSpPr>
          <p:nvPr>
            <p:ph idx="1"/>
          </p:nvPr>
        </p:nvSpPr>
        <p:spPr>
          <a:xfrm>
            <a:off x="838200" y="353961"/>
            <a:ext cx="10515600" cy="5823002"/>
          </a:xfrm>
        </p:spPr>
        <p:txBody>
          <a:bodyPr/>
          <a:lstStyle/>
          <a:p>
            <a:pPr algn="just"/>
            <a:r>
              <a:rPr lang="en-US" b="1" dirty="0">
                <a:latin typeface="Cambria" panose="02040503050406030204" pitchFamily="18" charset="0"/>
                <a:ea typeface="Cambria" panose="02040503050406030204" pitchFamily="18" charset="0"/>
              </a:rPr>
              <a:t>Characteristics of wind speed distribution. </a:t>
            </a:r>
            <a:r>
              <a:rPr lang="en-US" dirty="0">
                <a:latin typeface="Cambria" panose="02040503050406030204" pitchFamily="18" charset="0"/>
                <a:ea typeface="Cambria" panose="02040503050406030204" pitchFamily="18" charset="0"/>
              </a:rPr>
              <a:t>There are two ways to describe the characteristics of the distribution of a random variable, which in this case is the wind speed v at a certain height.</a:t>
            </a:r>
          </a:p>
          <a:p>
            <a:pPr algn="just"/>
            <a:r>
              <a:rPr lang="en-US" dirty="0">
                <a:latin typeface="Cambria" panose="02040503050406030204" pitchFamily="18" charset="0"/>
                <a:ea typeface="Cambria" panose="02040503050406030204" pitchFamily="18" charset="0"/>
              </a:rPr>
              <a:t>One of them is based on dividing the entire range of random velocity values ​​into intervals </a:t>
            </a:r>
            <a:r>
              <a:rPr lang="el-GR" dirty="0">
                <a:latin typeface="Cambria" panose="02040503050406030204" pitchFamily="18" charset="0"/>
                <a:ea typeface="Cambria" panose="02040503050406030204" pitchFamily="18" charset="0"/>
              </a:rPr>
              <a:t>Δν</a:t>
            </a:r>
            <a:r>
              <a:rPr lang="en-US" baseline="-25000"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near the values ​​of </a:t>
            </a:r>
            <a:r>
              <a:rPr lang="el-GR" dirty="0">
                <a:latin typeface="Cambria" panose="02040503050406030204" pitchFamily="18" charset="0"/>
                <a:ea typeface="Cambria" panose="02040503050406030204" pitchFamily="18" charset="0"/>
              </a:rPr>
              <a:t>ν</a:t>
            </a:r>
            <a:r>
              <a:rPr lang="en-US" baseline="-25000"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 1, 2, ..., n), which usually correspond to the middle of the corresponding interval, direct experimental sampling of random speed values ​​and determination of the frequency of wind speed, i.e. the relative share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i</a:t>
            </a:r>
            <a:r>
              <a:rPr lang="en-US" baseline="-2500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of the speed hit in each interval</a:t>
            </a:r>
            <a:r>
              <a:rPr lang="el-GR" dirty="0">
                <a:latin typeface="Cambria" panose="02040503050406030204" pitchFamily="18" charset="0"/>
                <a:ea typeface="Cambria" panose="02040503050406030204" pitchFamily="18" charset="0"/>
              </a:rPr>
              <a:t> Δν</a:t>
            </a:r>
            <a:r>
              <a:rPr lang="en-US" baseline="-25000"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it is also called the differential probability of the speed occurrence </a:t>
            </a:r>
            <a:r>
              <a:rPr lang="el-GR" dirty="0">
                <a:latin typeface="Cambria" panose="02040503050406030204" pitchFamily="18" charset="0"/>
                <a:ea typeface="Cambria" panose="02040503050406030204" pitchFamily="18" charset="0"/>
              </a:rPr>
              <a:t>ν</a:t>
            </a:r>
            <a:r>
              <a:rPr lang="en-US" baseline="-25000"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In this case, the condition (normalization) is observed:</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DC3C435D-C5AA-4C0F-9AE5-38637DF8D2C6}"/>
              </a:ext>
            </a:extLst>
          </p:cNvPr>
          <p:cNvPicPr>
            <a:picLocks noChangeAspect="1"/>
          </p:cNvPicPr>
          <p:nvPr/>
        </p:nvPicPr>
        <p:blipFill>
          <a:blip r:embed="rId2"/>
          <a:stretch>
            <a:fillRect/>
          </a:stretch>
        </p:blipFill>
        <p:spPr>
          <a:xfrm>
            <a:off x="3322996" y="4961297"/>
            <a:ext cx="5791507" cy="973501"/>
          </a:xfrm>
          <a:prstGeom prst="rect">
            <a:avLst/>
          </a:prstGeom>
        </p:spPr>
      </p:pic>
    </p:spTree>
    <p:extLst>
      <p:ext uri="{BB962C8B-B14F-4D97-AF65-F5344CB8AC3E}">
        <p14:creationId xmlns:p14="http://schemas.microsoft.com/office/powerpoint/2010/main" val="120317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AD44E41-EF9E-486F-972D-D58DC85B8FBD}"/>
              </a:ext>
            </a:extLst>
          </p:cNvPr>
          <p:cNvSpPr>
            <a:spLocks noGrp="1"/>
          </p:cNvSpPr>
          <p:nvPr>
            <p:ph idx="1"/>
          </p:nvPr>
        </p:nvSpPr>
        <p:spPr>
          <a:xfrm>
            <a:off x="838200" y="231289"/>
            <a:ext cx="10515600" cy="5616524"/>
          </a:xfrm>
        </p:spPr>
        <p:txBody>
          <a:bodyPr/>
          <a:lstStyle/>
          <a:p>
            <a:pPr algn="just"/>
            <a:r>
              <a:rPr lang="en-US" dirty="0">
                <a:latin typeface="Cambria" panose="02040503050406030204" pitchFamily="18" charset="0"/>
                <a:ea typeface="Cambria" panose="02040503050406030204" pitchFamily="18" charset="0"/>
              </a:rPr>
              <a:t>Wind speed repeatability is one of the most important characteristics of the </a:t>
            </a:r>
            <a:r>
              <a:rPr lang="en-US" dirty="0" err="1">
                <a:latin typeface="Cambria" panose="02040503050406030204" pitchFamily="18" charset="0"/>
                <a:ea typeface="Cambria" panose="02040503050406030204" pitchFamily="18" charset="0"/>
              </a:rPr>
              <a:t>cadastre</a:t>
            </a:r>
            <a:r>
              <a:rPr lang="en-US" dirty="0">
                <a:latin typeface="Cambria" panose="02040503050406030204" pitchFamily="18" charset="0"/>
                <a:ea typeface="Cambria" panose="02040503050406030204" pitchFamily="18" charset="0"/>
              </a:rPr>
              <a:t>. It shows how much of the time during the period under consideration the wind had a certain speed. Thus, the energy value of the wind is determined, the feasibility and efficiency of its use are assessed.</a:t>
            </a:r>
          </a:p>
          <a:p>
            <a:pPr algn="just"/>
            <a:r>
              <a:rPr lang="en-US" dirty="0">
                <a:latin typeface="Cambria" panose="02040503050406030204" pitchFamily="18" charset="0"/>
                <a:ea typeface="Cambria" panose="02040503050406030204" pitchFamily="18" charset="0"/>
              </a:rPr>
              <a:t>Estimated average wind speed &lt;v&gt; is given by</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Similarly, an estimate of the average value of any velocity function is calculated.</a:t>
            </a:r>
          </a:p>
          <a:p>
            <a:pPr algn="just"/>
            <a:r>
              <a:rPr lang="en-US" dirty="0">
                <a:latin typeface="Cambria" panose="02040503050406030204" pitchFamily="18" charset="0"/>
                <a:ea typeface="Cambria" panose="02040503050406030204" pitchFamily="18" charset="0"/>
              </a:rPr>
              <a:t>The integral probability F</a:t>
            </a:r>
            <a:r>
              <a:rPr lang="en-US" baseline="-25000" dirty="0">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is defined as the probability that the wind speed falls into the </a:t>
            </a:r>
            <a:r>
              <a:rPr lang="en-US" dirty="0" err="1">
                <a:latin typeface="Cambria" panose="02040503050406030204" pitchFamily="18" charset="0"/>
                <a:ea typeface="Cambria" panose="02040503050406030204" pitchFamily="18" charset="0"/>
              </a:rPr>
              <a:t>i-th</a:t>
            </a:r>
            <a:r>
              <a:rPr lang="en-US" dirty="0">
                <a:latin typeface="Cambria" panose="02040503050406030204" pitchFamily="18" charset="0"/>
                <a:ea typeface="Cambria" panose="02040503050406030204" pitchFamily="18" charset="0"/>
              </a:rPr>
              <a:t> or higher speed interval:</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62261BB3-72C5-45FC-8457-86A94988FD2B}"/>
              </a:ext>
            </a:extLst>
          </p:cNvPr>
          <p:cNvPicPr>
            <a:picLocks noChangeAspect="1"/>
          </p:cNvPicPr>
          <p:nvPr/>
        </p:nvPicPr>
        <p:blipFill>
          <a:blip r:embed="rId2"/>
          <a:stretch>
            <a:fillRect/>
          </a:stretch>
        </p:blipFill>
        <p:spPr>
          <a:xfrm>
            <a:off x="3301181" y="2778765"/>
            <a:ext cx="5970639" cy="952762"/>
          </a:xfrm>
          <a:prstGeom prst="rect">
            <a:avLst/>
          </a:prstGeom>
        </p:spPr>
      </p:pic>
      <p:pic>
        <p:nvPicPr>
          <p:cNvPr id="7" name="Рисунок 6">
            <a:extLst>
              <a:ext uri="{FF2B5EF4-FFF2-40B4-BE49-F238E27FC236}">
                <a16:creationId xmlns:a16="http://schemas.microsoft.com/office/drawing/2014/main" id="{BB4C46FC-D548-4C51-BFCC-BA9CEFC6B73B}"/>
              </a:ext>
            </a:extLst>
          </p:cNvPr>
          <p:cNvPicPr>
            <a:picLocks noChangeAspect="1"/>
          </p:cNvPicPr>
          <p:nvPr/>
        </p:nvPicPr>
        <p:blipFill>
          <a:blip r:embed="rId3"/>
          <a:stretch>
            <a:fillRect/>
          </a:stretch>
        </p:blipFill>
        <p:spPr>
          <a:xfrm>
            <a:off x="3711370" y="5727215"/>
            <a:ext cx="5835753" cy="899496"/>
          </a:xfrm>
          <a:prstGeom prst="rect">
            <a:avLst/>
          </a:prstGeom>
        </p:spPr>
      </p:pic>
    </p:spTree>
    <p:extLst>
      <p:ext uri="{BB962C8B-B14F-4D97-AF65-F5344CB8AC3E}">
        <p14:creationId xmlns:p14="http://schemas.microsoft.com/office/powerpoint/2010/main" val="328662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C628B9-BE92-4532-ABDC-BCFC78B7600D}"/>
              </a:ext>
            </a:extLst>
          </p:cNvPr>
          <p:cNvSpPr>
            <a:spLocks noGrp="1"/>
          </p:cNvSpPr>
          <p:nvPr>
            <p:ph idx="1"/>
          </p:nvPr>
        </p:nvSpPr>
        <p:spPr>
          <a:xfrm>
            <a:off x="838200" y="9827"/>
            <a:ext cx="10515600" cy="5329084"/>
          </a:xfrm>
        </p:spPr>
        <p:txBody>
          <a:bodyPr>
            <a:normAutofit fontScale="92500"/>
          </a:bodyPr>
          <a:lstStyle/>
          <a:p>
            <a:pPr algn="just"/>
            <a:r>
              <a:rPr lang="en-US" dirty="0">
                <a:latin typeface="Cambria" panose="02040503050406030204" pitchFamily="18" charset="0"/>
                <a:ea typeface="Cambria" panose="02040503050406030204" pitchFamily="18" charset="0"/>
              </a:rPr>
              <a:t>The normalization condition (2.6) is then expressed as F1= 1.</a:t>
            </a:r>
          </a:p>
          <a:p>
            <a:pPr algn="just"/>
            <a:r>
              <a:rPr lang="en-US" dirty="0">
                <a:latin typeface="Cambria" panose="02040503050406030204" pitchFamily="18" charset="0"/>
                <a:ea typeface="Cambria" panose="02040503050406030204" pitchFamily="18" charset="0"/>
              </a:rPr>
              <a:t>Another way to describe the characteristics of wind speeds is based on the search for deterministic model functions F(v) and f(v) describing the distribution of random values of wind speed v according to the following related definitions:</a:t>
            </a:r>
          </a:p>
          <a:p>
            <a:pPr algn="just"/>
            <a:r>
              <a:rPr lang="en-US" dirty="0">
                <a:latin typeface="Cambria" panose="02040503050406030204" pitchFamily="18" charset="0"/>
                <a:ea typeface="Cambria" panose="02040503050406030204" pitchFamily="18" charset="0"/>
              </a:rPr>
              <a:t>F(v) is the cumulative distribution function equal to the probability that the wind speed is greater than v;</a:t>
            </a:r>
          </a:p>
          <a:p>
            <a:pPr algn="just"/>
            <a:r>
              <a:rPr lang="en-US" dirty="0">
                <a:latin typeface="Cambria" panose="02040503050406030204" pitchFamily="18" charset="0"/>
                <a:ea typeface="Cambria" panose="02040503050406030204" pitchFamily="18" charset="0"/>
              </a:rPr>
              <a:t>f(v) = </a:t>
            </a:r>
            <a:r>
              <a:rPr lang="en-US" dirty="0" err="1">
                <a:latin typeface="Cambria" panose="02040503050406030204" pitchFamily="18" charset="0"/>
                <a:ea typeface="Cambria" panose="02040503050406030204" pitchFamily="18" charset="0"/>
              </a:rPr>
              <a:t>dF</a:t>
            </a:r>
            <a:r>
              <a:rPr lang="en-US" dirty="0">
                <a:latin typeface="Cambria" panose="02040503050406030204" pitchFamily="18" charset="0"/>
                <a:ea typeface="Cambria" panose="02040503050406030204" pitchFamily="18" charset="0"/>
              </a:rPr>
              <a:t>(v)/dv is the differential distribution function equal to the probability density, i.e. the ratio of the probability of finding the velocity in the interval between v and </a:t>
            </a:r>
            <a:r>
              <a:rPr lang="en-US" dirty="0" err="1">
                <a:latin typeface="Cambria" panose="02040503050406030204" pitchFamily="18" charset="0"/>
                <a:ea typeface="Cambria" panose="02040503050406030204" pitchFamily="18" charset="0"/>
              </a:rPr>
              <a:t>v+dv</a:t>
            </a:r>
            <a:r>
              <a:rPr lang="en-US" dirty="0">
                <a:latin typeface="Cambria" panose="02040503050406030204" pitchFamily="18" charset="0"/>
                <a:ea typeface="Cambria" panose="02040503050406030204" pitchFamily="18" charset="0"/>
              </a:rPr>
              <a:t> to the width of the interval dv.</a:t>
            </a:r>
          </a:p>
          <a:p>
            <a:pPr algn="just"/>
            <a:r>
              <a:rPr lang="en-US" dirty="0">
                <a:latin typeface="Cambria" panose="02040503050406030204" pitchFamily="18" charset="0"/>
                <a:ea typeface="Cambria" panose="02040503050406030204" pitchFamily="18" charset="0"/>
              </a:rPr>
              <a:t>These definitions imply the inequality f(v) &gt; 0 and the normalization conditions for the probability distribution functions:</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60246270-D6AE-445E-857C-E222FEBDCD04}"/>
              </a:ext>
            </a:extLst>
          </p:cNvPr>
          <p:cNvPicPr>
            <a:picLocks noChangeAspect="1"/>
          </p:cNvPicPr>
          <p:nvPr/>
        </p:nvPicPr>
        <p:blipFill>
          <a:blip r:embed="rId2"/>
          <a:stretch>
            <a:fillRect/>
          </a:stretch>
        </p:blipFill>
        <p:spPr>
          <a:xfrm>
            <a:off x="3073196" y="5008933"/>
            <a:ext cx="6985205" cy="1681921"/>
          </a:xfrm>
          <a:prstGeom prst="rect">
            <a:avLst/>
          </a:prstGeom>
        </p:spPr>
      </p:pic>
    </p:spTree>
    <p:extLst>
      <p:ext uri="{BB962C8B-B14F-4D97-AF65-F5344CB8AC3E}">
        <p14:creationId xmlns:p14="http://schemas.microsoft.com/office/powerpoint/2010/main" val="352024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6EC1689-A7CB-4B9A-BE8F-EADC48C859D4}"/>
              </a:ext>
            </a:extLst>
          </p:cNvPr>
          <p:cNvSpPr>
            <a:spLocks noGrp="1"/>
          </p:cNvSpPr>
          <p:nvPr>
            <p:ph idx="1"/>
          </p:nvPr>
        </p:nvSpPr>
        <p:spPr>
          <a:xfrm>
            <a:off x="838200" y="88489"/>
            <a:ext cx="10515600" cy="4117042"/>
          </a:xfrm>
        </p:spPr>
        <p:txBody>
          <a:bodyPr>
            <a:normAutofit fontScale="85000" lnSpcReduction="10000"/>
          </a:bodyPr>
          <a:lstStyle/>
          <a:p>
            <a:pPr algn="just"/>
            <a:r>
              <a:rPr lang="en-US" dirty="0">
                <a:latin typeface="Cambria" panose="02040503050406030204" pitchFamily="18" charset="0"/>
                <a:ea typeface="Cambria" panose="02040503050406030204" pitchFamily="18" charset="0"/>
              </a:rPr>
              <a:t>The average value, or mathematical expectation, of the wind speed M[v] gives the expression:</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Similarly, the average value, or mathematical expectation, of any speed function is calculated.</a:t>
            </a:r>
          </a:p>
          <a:p>
            <a:pPr algn="just"/>
            <a:r>
              <a:rPr lang="en-US" dirty="0">
                <a:latin typeface="Cambria" panose="02040503050406030204" pitchFamily="18" charset="0"/>
                <a:ea typeface="Cambria" panose="02040503050406030204" pitchFamily="18" charset="0"/>
              </a:rPr>
              <a:t>Various types of wind velocity distribution functions have been proposed in numerous studies, including those tabulated by </a:t>
            </a:r>
            <a:r>
              <a:rPr lang="en-US" dirty="0" err="1">
                <a:latin typeface="Cambria" panose="02040503050406030204" pitchFamily="18" charset="0"/>
                <a:ea typeface="Cambria" panose="02040503050406030204" pitchFamily="18" charset="0"/>
              </a:rPr>
              <a:t>Pomortsev</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Grintsevich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Gullen</a:t>
            </a:r>
            <a:r>
              <a:rPr lang="en-US" dirty="0">
                <a:latin typeface="Cambria" panose="02040503050406030204" pitchFamily="18" charset="0"/>
                <a:ea typeface="Cambria" panose="02040503050406030204" pitchFamily="18" charset="0"/>
              </a:rPr>
              <a:t> and analytical ones by </a:t>
            </a:r>
            <a:r>
              <a:rPr lang="en-US" dirty="0" err="1">
                <a:latin typeface="Cambria" panose="02040503050406030204" pitchFamily="18" charset="0"/>
                <a:ea typeface="Cambria" panose="02040503050406030204" pitchFamily="18" charset="0"/>
              </a:rPr>
              <a:t>Grinevich</a:t>
            </a:r>
            <a:r>
              <a:rPr lang="en-US" dirty="0">
                <a:latin typeface="Cambria" panose="02040503050406030204" pitchFamily="18" charset="0"/>
                <a:ea typeface="Cambria" panose="02040503050406030204" pitchFamily="18" charset="0"/>
              </a:rPr>
              <a:t>, Weibull, Rayleigh. At the same time, it was found that from simple analytical distributions of wind speeds, the most accurate results in the speed range of 4-20 m/s are obtained using a two-parameter Weibull distribution given by the expressions:</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D30158E0-D070-4629-A12A-B22434A5988E}"/>
              </a:ext>
            </a:extLst>
          </p:cNvPr>
          <p:cNvPicPr>
            <a:picLocks noChangeAspect="1"/>
          </p:cNvPicPr>
          <p:nvPr/>
        </p:nvPicPr>
        <p:blipFill>
          <a:blip r:embed="rId2"/>
          <a:stretch>
            <a:fillRect/>
          </a:stretch>
        </p:blipFill>
        <p:spPr>
          <a:xfrm>
            <a:off x="2522434" y="693483"/>
            <a:ext cx="6262227" cy="922344"/>
          </a:xfrm>
          <a:prstGeom prst="rect">
            <a:avLst/>
          </a:prstGeom>
        </p:spPr>
      </p:pic>
      <p:pic>
        <p:nvPicPr>
          <p:cNvPr id="7" name="Рисунок 6">
            <a:extLst>
              <a:ext uri="{FF2B5EF4-FFF2-40B4-BE49-F238E27FC236}">
                <a16:creationId xmlns:a16="http://schemas.microsoft.com/office/drawing/2014/main" id="{116E0138-1F17-4F86-A3F1-399BCC43AC1C}"/>
              </a:ext>
            </a:extLst>
          </p:cNvPr>
          <p:cNvPicPr>
            <a:picLocks noChangeAspect="1"/>
          </p:cNvPicPr>
          <p:nvPr/>
        </p:nvPicPr>
        <p:blipFill>
          <a:blip r:embed="rId3"/>
          <a:stretch>
            <a:fillRect/>
          </a:stretch>
        </p:blipFill>
        <p:spPr>
          <a:xfrm>
            <a:off x="389604" y="4376134"/>
            <a:ext cx="6650952" cy="2180521"/>
          </a:xfrm>
          <a:prstGeom prst="rect">
            <a:avLst/>
          </a:prstGeom>
        </p:spPr>
      </p:pic>
      <p:sp>
        <p:nvSpPr>
          <p:cNvPr id="9" name="TextBox 8">
            <a:extLst>
              <a:ext uri="{FF2B5EF4-FFF2-40B4-BE49-F238E27FC236}">
                <a16:creationId xmlns:a16="http://schemas.microsoft.com/office/drawing/2014/main" id="{83E63944-352F-4B4A-A4D4-18A11A6BC233}"/>
              </a:ext>
            </a:extLst>
          </p:cNvPr>
          <p:cNvSpPr txBox="1"/>
          <p:nvPr/>
        </p:nvSpPr>
        <p:spPr>
          <a:xfrm>
            <a:off x="7040556" y="4245486"/>
            <a:ext cx="4260395" cy="2618794"/>
          </a:xfrm>
          <a:prstGeom prst="rect">
            <a:avLst/>
          </a:prstGeom>
          <a:noFill/>
        </p:spPr>
        <p:txBody>
          <a:bodyPr wrap="square">
            <a:spAutoFit/>
          </a:bodyPr>
          <a:lstStyle/>
          <a:p>
            <a:pPr algn="just">
              <a:lnSpc>
                <a:spcPct val="70000"/>
              </a:lnSpc>
            </a:pPr>
            <a:r>
              <a:rPr lang="LID4096" sz="2600" dirty="0">
                <a:latin typeface="Cambria" panose="02040503050406030204" pitchFamily="18" charset="0"/>
                <a:ea typeface="Cambria" panose="02040503050406030204" pitchFamily="18" charset="0"/>
              </a:rPr>
              <a:t>where the parameter c, which has the dimension of speed, characterizes the scale of change in the distribution function along the velocity axis, and the parameter k characterizes the steepness of the distribution.</a:t>
            </a:r>
          </a:p>
        </p:txBody>
      </p:sp>
    </p:spTree>
    <p:extLst>
      <p:ext uri="{BB962C8B-B14F-4D97-AF65-F5344CB8AC3E}">
        <p14:creationId xmlns:p14="http://schemas.microsoft.com/office/powerpoint/2010/main" val="159159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AECCB7-83A6-4DB4-A72E-9DE06D7F1F3B}"/>
              </a:ext>
            </a:extLst>
          </p:cNvPr>
          <p:cNvSpPr>
            <a:spLocks noGrp="1"/>
          </p:cNvSpPr>
          <p:nvPr>
            <p:ph idx="1"/>
          </p:nvPr>
        </p:nvSpPr>
        <p:spPr>
          <a:xfrm>
            <a:off x="412954" y="966172"/>
            <a:ext cx="11366091" cy="4303918"/>
          </a:xfrm>
        </p:spPr>
        <p:txBody>
          <a:bodyPr/>
          <a:lstStyle/>
          <a:p>
            <a:pPr algn="just"/>
            <a:r>
              <a:rPr lang="en-US" dirty="0">
                <a:latin typeface="Cambria" panose="02040503050406030204" pitchFamily="18" charset="0"/>
                <a:ea typeface="Cambria" panose="02040503050406030204" pitchFamily="18" charset="0"/>
              </a:rPr>
              <a:t>In this case, in particular, the mathematical expectation of the s-</a:t>
            </a:r>
            <a:r>
              <a:rPr lang="en-US" dirty="0" err="1">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initial moment of velocity M[v</a:t>
            </a:r>
            <a:r>
              <a:rPr lang="en-US" baseline="30000" dirty="0">
                <a:latin typeface="Cambria" panose="02040503050406030204" pitchFamily="18" charset="0"/>
                <a:ea typeface="Cambria" panose="02040503050406030204" pitchFamily="18" charset="0"/>
              </a:rPr>
              <a:t>s</a:t>
            </a:r>
            <a:r>
              <a:rPr lang="en-US" dirty="0">
                <a:latin typeface="Cambria" panose="02040503050406030204" pitchFamily="18" charset="0"/>
                <a:ea typeface="Cambria" panose="02040503050406030204" pitchFamily="18" charset="0"/>
              </a:rPr>
              <a:t>] according to (2.7) receives the expression</a:t>
            </a:r>
            <a:endParaRPr lang="ru-RU" dirty="0">
              <a:latin typeface="Cambria" panose="02040503050406030204" pitchFamily="18" charset="0"/>
              <a:ea typeface="Cambria" panose="02040503050406030204" pitchFamily="18" charset="0"/>
            </a:endParaRPr>
          </a:p>
          <a:p>
            <a:pPr algn="just"/>
            <a:endParaRPr lang="ru-RU" dirty="0">
              <a:latin typeface="Cambria" panose="02040503050406030204" pitchFamily="18" charset="0"/>
              <a:ea typeface="Cambria" panose="02040503050406030204" pitchFamily="18" charset="0"/>
            </a:endParaRPr>
          </a:p>
          <a:p>
            <a:pPr algn="just"/>
            <a:endParaRPr lang="ru-RU"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a:t>
            </a:r>
            <a:r>
              <a:rPr lang="ru-RU" dirty="0">
                <a:latin typeface="Cambria" panose="02040503050406030204" pitchFamily="18" charset="0"/>
                <a:ea typeface="Cambria" panose="02040503050406030204" pitchFamily="18" charset="0"/>
              </a:rPr>
              <a:t>Г</a:t>
            </a:r>
            <a:r>
              <a:rPr lang="en-US" dirty="0">
                <a:latin typeface="Cambria" panose="02040503050406030204" pitchFamily="18" charset="0"/>
                <a:ea typeface="Cambria" panose="02040503050406030204" pitchFamily="18" charset="0"/>
              </a:rPr>
              <a:t>(x) is the gamma function. As k increases, the scatter of the expected velocity values decreases, and its lth initial moment approaches the value of c</a:t>
            </a:r>
            <a:r>
              <a:rPr lang="en-US" baseline="30000" dirty="0">
                <a:latin typeface="Cambria" panose="02040503050406030204" pitchFamily="18" charset="0"/>
                <a:ea typeface="Cambria" panose="02040503050406030204" pitchFamily="18" charset="0"/>
              </a:rPr>
              <a:t>s</a:t>
            </a:r>
            <a:r>
              <a:rPr lang="en-US" dirty="0">
                <a:latin typeface="Cambria" panose="02040503050406030204" pitchFamily="18" charset="0"/>
                <a:ea typeface="Cambria" panose="02040503050406030204" pitchFamily="18" charset="0"/>
              </a:rPr>
              <a:t>.</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51A69C27-C2D1-45D0-BA45-EC8978BDC732}"/>
              </a:ext>
            </a:extLst>
          </p:cNvPr>
          <p:cNvPicPr>
            <a:picLocks noChangeAspect="1"/>
          </p:cNvPicPr>
          <p:nvPr/>
        </p:nvPicPr>
        <p:blipFill>
          <a:blip r:embed="rId2"/>
          <a:stretch>
            <a:fillRect/>
          </a:stretch>
        </p:blipFill>
        <p:spPr>
          <a:xfrm>
            <a:off x="2732830" y="1781020"/>
            <a:ext cx="6549360" cy="999335"/>
          </a:xfrm>
          <a:prstGeom prst="rect">
            <a:avLst/>
          </a:prstGeom>
        </p:spPr>
      </p:pic>
    </p:spTree>
    <p:extLst>
      <p:ext uri="{BB962C8B-B14F-4D97-AF65-F5344CB8AC3E}">
        <p14:creationId xmlns:p14="http://schemas.microsoft.com/office/powerpoint/2010/main" val="392549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E43FD1-CB05-4316-B471-D4C8DDD95AFC}"/>
              </a:ext>
            </a:extLst>
          </p:cNvPr>
          <p:cNvSpPr>
            <a:spLocks noGrp="1"/>
          </p:cNvSpPr>
          <p:nvPr>
            <p:ph idx="1"/>
          </p:nvPr>
        </p:nvSpPr>
        <p:spPr>
          <a:xfrm>
            <a:off x="462116" y="294970"/>
            <a:ext cx="10891684" cy="6371303"/>
          </a:xfrm>
        </p:spPr>
        <p:txBody>
          <a:bodyPr>
            <a:normAutofit lnSpcReduction="10000"/>
          </a:bodyPr>
          <a:lstStyle/>
          <a:p>
            <a:pPr algn="just"/>
            <a:r>
              <a:rPr lang="en-US" b="1" dirty="0">
                <a:latin typeface="Cambria" panose="02040503050406030204" pitchFamily="18" charset="0"/>
                <a:ea typeface="Cambria" panose="02040503050406030204" pitchFamily="18" charset="0"/>
              </a:rPr>
              <a:t>Repeatability of wind speed from actual data. </a:t>
            </a:r>
            <a:r>
              <a:rPr lang="en-US" dirty="0">
                <a:latin typeface="Cambria" panose="02040503050406030204" pitchFamily="18" charset="0"/>
                <a:ea typeface="Cambria" panose="02040503050406030204" pitchFamily="18" charset="0"/>
              </a:rPr>
              <a:t>This method naturally gives the most reliable results. Its essence is that the whole range of possible wind speeds is divided into intervals from zero to the maximum possible speed. Usually, the intervals are given in Table 2.2.3. i.e. in the beginning of the scale, the interval is 2 m/s, starting from 18 m/s, then 3 and 5 m/s. During the period of observation, the number of times the wind velocity falls into the corresponding interval is reported (</a:t>
            </a:r>
            <a:r>
              <a:rPr lang="en-US" dirty="0" err="1">
                <a:latin typeface="Cambria" panose="02040503050406030204" pitchFamily="18" charset="0"/>
                <a:ea typeface="Cambria" panose="02040503050406030204" pitchFamily="18" charset="0"/>
              </a:rPr>
              <a:t>r</a:t>
            </a:r>
            <a:r>
              <a:rPr lang="en-US" baseline="-25000"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if the total number of measurements is (R), then the probability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is determined by the formula:</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Naturally, the longer the observation period, the higher the reliability of the obtained results.</a:t>
            </a:r>
          </a:p>
          <a:p>
            <a:pPr algn="just"/>
            <a:r>
              <a:rPr lang="en-US" dirty="0">
                <a:latin typeface="Cambria" panose="02040503050406030204" pitchFamily="18" charset="0"/>
                <a:ea typeface="Cambria" panose="02040503050406030204" pitchFamily="18" charset="0"/>
              </a:rPr>
              <a:t>According to the data in Table 2.2.3, the wind speed recurrence curve is plotted (Fig.2.2.4), in which the idle time, proportional to the area described by the probability curve at wind speed less than the starting wind speed (usually 3-4 m/s) and wind speed over the maximum possible operating speed (usually 20-25 m/s) are marked.</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433FF637-92AD-4FB6-BE8C-22993B43BD59}"/>
              </a:ext>
            </a:extLst>
          </p:cNvPr>
          <p:cNvPicPr>
            <a:picLocks noChangeAspect="1"/>
          </p:cNvPicPr>
          <p:nvPr/>
        </p:nvPicPr>
        <p:blipFill>
          <a:blip r:embed="rId2"/>
          <a:stretch>
            <a:fillRect/>
          </a:stretch>
        </p:blipFill>
        <p:spPr>
          <a:xfrm>
            <a:off x="2325329" y="3429000"/>
            <a:ext cx="7914968" cy="482318"/>
          </a:xfrm>
          <a:prstGeom prst="rect">
            <a:avLst/>
          </a:prstGeom>
        </p:spPr>
      </p:pic>
    </p:spTree>
    <p:extLst>
      <p:ext uri="{BB962C8B-B14F-4D97-AF65-F5344CB8AC3E}">
        <p14:creationId xmlns:p14="http://schemas.microsoft.com/office/powerpoint/2010/main" val="180200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B4CD5DF-B168-4640-97B4-267275FBFAB6}"/>
              </a:ext>
            </a:extLst>
          </p:cNvPr>
          <p:cNvPicPr>
            <a:picLocks noChangeAspect="1"/>
          </p:cNvPicPr>
          <p:nvPr/>
        </p:nvPicPr>
        <p:blipFill>
          <a:blip r:embed="rId2"/>
          <a:stretch>
            <a:fillRect/>
          </a:stretch>
        </p:blipFill>
        <p:spPr>
          <a:xfrm>
            <a:off x="353290" y="585893"/>
            <a:ext cx="4028906" cy="3165225"/>
          </a:xfrm>
          <a:prstGeom prst="rect">
            <a:avLst/>
          </a:prstGeom>
        </p:spPr>
      </p:pic>
      <p:sp>
        <p:nvSpPr>
          <p:cNvPr id="3" name="Объект 2">
            <a:extLst>
              <a:ext uri="{FF2B5EF4-FFF2-40B4-BE49-F238E27FC236}">
                <a16:creationId xmlns:a16="http://schemas.microsoft.com/office/drawing/2014/main" id="{56B8B646-D237-4BFE-8804-8779EA7946C8}"/>
              </a:ext>
            </a:extLst>
          </p:cNvPr>
          <p:cNvSpPr>
            <a:spLocks noGrp="1"/>
          </p:cNvSpPr>
          <p:nvPr>
            <p:ph idx="1"/>
          </p:nvPr>
        </p:nvSpPr>
        <p:spPr>
          <a:xfrm>
            <a:off x="597202" y="457201"/>
            <a:ext cx="11387527" cy="6099469"/>
          </a:xfrm>
        </p:spPr>
        <p:txBody>
          <a:bodyPr>
            <a:normAutofit fontScale="62500" lnSpcReduction="20000"/>
          </a:bodyPr>
          <a:lstStyle/>
          <a:p>
            <a:pPr marL="3854450" indent="447675" algn="just">
              <a:lnSpc>
                <a:spcPct val="100000"/>
              </a:lnSpc>
              <a:buNone/>
              <a:tabLst>
                <a:tab pos="3854450" algn="l"/>
              </a:tabLst>
            </a:pPr>
            <a:r>
              <a:rPr lang="en-US" dirty="0">
                <a:latin typeface="Cambria" panose="02040503050406030204" pitchFamily="18" charset="0"/>
                <a:ea typeface="Cambria" panose="02040503050406030204" pitchFamily="18" charset="0"/>
              </a:rPr>
              <a:t>An estimated 102 GW of wind power capacity was installed in 2021, including a record 18.7 GW offshore. China led the market, followed distantly by the United States, Brazil, Vietnam and the United Kingdom. Annual additions increased total capacity 13.5% to more than 845 GW. While onshore additions dropped relative to 2020, as installations declined in China and the United States, offshore additions surged due largely to a dramatic policy-driven rise off the coast of China. Nearly every region of the world saw record market growth; not including China, global installations were up more than 14% in 2021. The economics of wind energy continued to be the primary driver for new capacity, combined with the need to increase energy security and to mitigate climate change. However, the wind sector faces several challenges, including a lack of grid infrastructure and permitting issues. These were compounded in 2021 by rising costs due to pandemic-induced supply chain constraints, </a:t>
            </a:r>
            <a:r>
              <a:rPr lang="en-US" dirty="0" err="1">
                <a:latin typeface="Cambria" panose="02040503050406030204" pitchFamily="18" charset="0"/>
                <a:ea typeface="Cambria" panose="02040503050406030204" pitchFamily="18" charset="0"/>
              </a:rPr>
              <a:t>labour</a:t>
            </a:r>
            <a:r>
              <a:rPr lang="en-US" dirty="0">
                <a:latin typeface="Cambria" panose="02040503050406030204" pitchFamily="18" charset="0"/>
                <a:ea typeface="Cambria" panose="02040503050406030204" pitchFamily="18" charset="0"/>
              </a:rPr>
              <a:t> shortages, shipping backlogs and rising prices for major raw material inputs. </a:t>
            </a:r>
            <a:endParaRPr lang="ru-RU" dirty="0">
              <a:latin typeface="Cambria" panose="02040503050406030204" pitchFamily="18" charset="0"/>
              <a:ea typeface="Cambria" panose="02040503050406030204" pitchFamily="18" charset="0"/>
            </a:endParaRPr>
          </a:p>
          <a:p>
            <a:pPr marL="0" indent="363538" algn="just">
              <a:lnSpc>
                <a:spcPct val="100000"/>
              </a:lnSpc>
              <a:buNone/>
            </a:pPr>
            <a:r>
              <a:rPr lang="en-US" dirty="0">
                <a:latin typeface="Cambria" panose="02040503050406030204" pitchFamily="18" charset="0"/>
                <a:ea typeface="Cambria" panose="02040503050406030204" pitchFamily="18" charset="0"/>
              </a:rPr>
              <a:t>While turbine prices continued to fall in China, average prices elsewhere rose to levels not seen since 2015, and major manufacturers reported losses. Outside of China, the industry is urging an increased focus on the system value of wind energy rather than solely on continually declining costs and prices. Although the offshore segment accounts for a relatively small portion of global wind power capacity, it is attracting significant attention. An increasing number of governments and developers, as well as oil and gas majors and other energy providers, are turning to floating offshore turbines. Turbine manufacturers continued to focus on technology innovation to achieve the lowest possible </a:t>
            </a:r>
            <a:r>
              <a:rPr lang="en-US" dirty="0" err="1">
                <a:latin typeface="Cambria" panose="02040503050406030204" pitchFamily="18" charset="0"/>
                <a:ea typeface="Cambria" panose="02040503050406030204" pitchFamily="18" charset="0"/>
              </a:rPr>
              <a:t>levelised</a:t>
            </a:r>
            <a:r>
              <a:rPr lang="en-US" dirty="0">
                <a:latin typeface="Cambria" panose="02040503050406030204" pitchFamily="18" charset="0"/>
                <a:ea typeface="Cambria" panose="02040503050406030204" pitchFamily="18" charset="0"/>
              </a:rPr>
              <a:t> cost of energy in response to the transition to renewable energy auctions as well as rising material costs and other pressures. The industry also is innovating to address challenges associated with scaling up production, transport and other logistical issues, and to enhance the value of wind energy while further improving its environmental and social sustainability.</a:t>
            </a:r>
            <a:endParaRPr lang="LID4096"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A430E0C-61E9-4300-827D-79C2F432F5DA}"/>
              </a:ext>
            </a:extLst>
          </p:cNvPr>
          <p:cNvSpPr txBox="1"/>
          <p:nvPr/>
        </p:nvSpPr>
        <p:spPr>
          <a:xfrm>
            <a:off x="550168" y="6399759"/>
            <a:ext cx="10648084" cy="369332"/>
          </a:xfrm>
          <a:prstGeom prst="rect">
            <a:avLst/>
          </a:prstGeom>
          <a:noFill/>
        </p:spPr>
        <p:txBody>
          <a:bodyPr wrap="square">
            <a:spAutoFit/>
          </a:bodyPr>
          <a:lstStyle/>
          <a:p>
            <a:pPr algn="ctr"/>
            <a:r>
              <a:rPr lang="ru-RU" b="0" i="0" dirty="0">
                <a:solidFill>
                  <a:srgbClr val="000000"/>
                </a:solidFill>
                <a:effectLst/>
                <a:latin typeface="Cambria" panose="02040503050406030204" pitchFamily="18" charset="0"/>
                <a:ea typeface="Cambria" panose="02040503050406030204" pitchFamily="18" charset="0"/>
              </a:rPr>
              <a:t>* </a:t>
            </a:r>
            <a:r>
              <a:rPr lang="en-US" b="0" i="0" dirty="0">
                <a:solidFill>
                  <a:srgbClr val="000000"/>
                </a:solidFill>
                <a:effectLst/>
                <a:latin typeface="Cambria" panose="02040503050406030204" pitchFamily="18" charset="0"/>
                <a:ea typeface="Cambria" panose="02040503050406030204" pitchFamily="18" charset="0"/>
              </a:rPr>
              <a:t>The 2022 edition of the </a:t>
            </a:r>
            <a:r>
              <a:rPr lang="en-US" b="0" i="1" dirty="0">
                <a:solidFill>
                  <a:srgbClr val="000000"/>
                </a:solidFill>
                <a:effectLst/>
                <a:latin typeface="Cambria" panose="02040503050406030204" pitchFamily="18" charset="0"/>
                <a:ea typeface="Cambria" panose="02040503050406030204" pitchFamily="18" charset="0"/>
              </a:rPr>
              <a:t>Renewables 2022 Global Status Report</a:t>
            </a:r>
            <a:endParaRPr lang="LID4096"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465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6F8A53-CBC0-431A-987B-56CB206CD057}"/>
              </a:ext>
            </a:extLst>
          </p:cNvPr>
          <p:cNvSpPr>
            <a:spLocks noGrp="1"/>
          </p:cNvSpPr>
          <p:nvPr>
            <p:ph idx="1"/>
          </p:nvPr>
        </p:nvSpPr>
        <p:spPr>
          <a:xfrm>
            <a:off x="838200" y="167148"/>
            <a:ext cx="10515600" cy="6135327"/>
          </a:xfrm>
        </p:spPr>
        <p:txBody>
          <a:bodyPr/>
          <a:lstStyle/>
          <a:p>
            <a:pPr marL="0" indent="0" algn="r">
              <a:buNone/>
            </a:pPr>
            <a:r>
              <a:rPr lang="en-US" dirty="0">
                <a:latin typeface="Cambria" panose="02040503050406030204" pitchFamily="18" charset="0"/>
                <a:ea typeface="Cambria" panose="02040503050406030204" pitchFamily="18" charset="0"/>
              </a:rPr>
              <a:t>Table 2.2.3</a:t>
            </a:r>
          </a:p>
          <a:p>
            <a:pPr marL="0" indent="0" algn="just">
              <a:buNone/>
            </a:pPr>
            <a:r>
              <a:rPr lang="en-US" dirty="0">
                <a:latin typeface="Cambria" panose="02040503050406030204" pitchFamily="18" charset="0"/>
                <a:ea typeface="Cambria" panose="02040503050406030204" pitchFamily="18" charset="0"/>
              </a:rPr>
              <a:t>Construction of wind velocity distribution function at the vane height (actual data) and wind wheel axis height</a:t>
            </a: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r">
              <a:buNone/>
            </a:pPr>
            <a:r>
              <a:rPr lang="en-US" dirty="0">
                <a:latin typeface="Cambria" panose="02040503050406030204" pitchFamily="18" charset="0"/>
                <a:ea typeface="Cambria" panose="02040503050406030204" pitchFamily="18" charset="0"/>
              </a:rPr>
              <a:t>Continued Table 2.2.3</a:t>
            </a: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endParaRPr lang="LID4096"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a16="http://schemas.microsoft.com/office/drawing/2014/main" id="{5AB8C204-927A-4E70-9020-EB9F88253CFF}"/>
              </a:ext>
            </a:extLst>
          </p:cNvPr>
          <p:cNvGraphicFramePr>
            <a:graphicFrameLocks noGrp="1"/>
          </p:cNvGraphicFramePr>
          <p:nvPr>
            <p:extLst>
              <p:ext uri="{D42A27DB-BD31-4B8C-83A1-F6EECF244321}">
                <p14:modId xmlns:p14="http://schemas.microsoft.com/office/powerpoint/2010/main" val="1377776342"/>
              </p:ext>
            </p:extLst>
          </p:nvPr>
        </p:nvGraphicFramePr>
        <p:xfrm>
          <a:off x="491613" y="1582687"/>
          <a:ext cx="11346424" cy="2057400"/>
        </p:xfrm>
        <a:graphic>
          <a:graphicData uri="http://schemas.openxmlformats.org/drawingml/2006/table">
            <a:tbl>
              <a:tblPr/>
              <a:tblGrid>
                <a:gridCol w="3441288">
                  <a:extLst>
                    <a:ext uri="{9D8B030D-6E8A-4147-A177-3AD203B41FA5}">
                      <a16:colId xmlns:a16="http://schemas.microsoft.com/office/drawing/2014/main" val="1470328015"/>
                    </a:ext>
                  </a:extLst>
                </a:gridCol>
                <a:gridCol w="757084">
                  <a:extLst>
                    <a:ext uri="{9D8B030D-6E8A-4147-A177-3AD203B41FA5}">
                      <a16:colId xmlns:a16="http://schemas.microsoft.com/office/drawing/2014/main" val="2685262238"/>
                    </a:ext>
                  </a:extLst>
                </a:gridCol>
                <a:gridCol w="973394">
                  <a:extLst>
                    <a:ext uri="{9D8B030D-6E8A-4147-A177-3AD203B41FA5}">
                      <a16:colId xmlns:a16="http://schemas.microsoft.com/office/drawing/2014/main" val="1034295629"/>
                    </a:ext>
                  </a:extLst>
                </a:gridCol>
                <a:gridCol w="914400">
                  <a:extLst>
                    <a:ext uri="{9D8B030D-6E8A-4147-A177-3AD203B41FA5}">
                      <a16:colId xmlns:a16="http://schemas.microsoft.com/office/drawing/2014/main" val="4181207278"/>
                    </a:ext>
                  </a:extLst>
                </a:gridCol>
                <a:gridCol w="934064">
                  <a:extLst>
                    <a:ext uri="{9D8B030D-6E8A-4147-A177-3AD203B41FA5}">
                      <a16:colId xmlns:a16="http://schemas.microsoft.com/office/drawing/2014/main" val="2797264275"/>
                    </a:ext>
                  </a:extLst>
                </a:gridCol>
                <a:gridCol w="865239">
                  <a:extLst>
                    <a:ext uri="{9D8B030D-6E8A-4147-A177-3AD203B41FA5}">
                      <a16:colId xmlns:a16="http://schemas.microsoft.com/office/drawing/2014/main" val="2798777511"/>
                    </a:ext>
                  </a:extLst>
                </a:gridCol>
                <a:gridCol w="1081548">
                  <a:extLst>
                    <a:ext uri="{9D8B030D-6E8A-4147-A177-3AD203B41FA5}">
                      <a16:colId xmlns:a16="http://schemas.microsoft.com/office/drawing/2014/main" val="341884742"/>
                    </a:ext>
                  </a:extLst>
                </a:gridCol>
                <a:gridCol w="1091381">
                  <a:extLst>
                    <a:ext uri="{9D8B030D-6E8A-4147-A177-3AD203B41FA5}">
                      <a16:colId xmlns:a16="http://schemas.microsoft.com/office/drawing/2014/main" val="4084716306"/>
                    </a:ext>
                  </a:extLst>
                </a:gridCol>
                <a:gridCol w="1288026">
                  <a:extLst>
                    <a:ext uri="{9D8B030D-6E8A-4147-A177-3AD203B41FA5}">
                      <a16:colId xmlns:a16="http://schemas.microsoft.com/office/drawing/2014/main" val="1740042004"/>
                    </a:ext>
                  </a:extLst>
                </a:gridCol>
              </a:tblGrid>
              <a:tr h="198628">
                <a:tc>
                  <a:txBody>
                    <a:bodyPr/>
                    <a:lstStyle/>
                    <a:p>
                      <a:r>
                        <a:rPr lang="en-US" sz="1600" b="1" i="0" dirty="0">
                          <a:solidFill>
                            <a:srgbClr val="000000"/>
                          </a:solidFill>
                          <a:effectLst/>
                          <a:latin typeface="Cambria" panose="02040503050406030204" pitchFamily="18" charset="0"/>
                          <a:ea typeface="Cambria" panose="02040503050406030204" pitchFamily="18" charset="0"/>
                        </a:rPr>
                        <a:t>Intervals, m/s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0-1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2-3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4-5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6-7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8-9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10-11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12-13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14—15</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735466"/>
                  </a:ext>
                </a:extLst>
              </a:tr>
              <a:tr h="257048">
                <a:tc>
                  <a:txBody>
                    <a:bodyPr/>
                    <a:lstStyle/>
                    <a:p>
                      <a:r>
                        <a:rPr lang="en-US" sz="1600" b="1" i="0" dirty="0">
                          <a:solidFill>
                            <a:srgbClr val="000000"/>
                          </a:solidFill>
                          <a:effectLst/>
                          <a:latin typeface="Cambria" panose="02040503050406030204" pitchFamily="18" charset="0"/>
                          <a:ea typeface="Cambria" panose="02040503050406030204" pitchFamily="18" charset="0"/>
                        </a:rPr>
                        <a:t>Speed gradation, m/s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0-1,5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1,5-3,5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3,5-5,5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5,5-7,5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7,5-9,5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9,5 -</a:t>
                      </a:r>
                      <a:r>
                        <a:rPr lang="en-US" sz="1600" b="1" i="0" dirty="0">
                          <a:solidFill>
                            <a:srgbClr val="000000"/>
                          </a:solidFill>
                          <a:effectLst/>
                          <a:latin typeface="Cambria" panose="02040503050406030204" pitchFamily="18" charset="0"/>
                          <a:ea typeface="Cambria" panose="02040503050406030204" pitchFamily="18" charset="0"/>
                        </a:rPr>
                        <a:t> </a:t>
                      </a:r>
                      <a:r>
                        <a:rPr lang="ru-KZ" sz="1600" b="1" i="0" dirty="0">
                          <a:solidFill>
                            <a:srgbClr val="000000"/>
                          </a:solidFill>
                          <a:effectLst/>
                          <a:latin typeface="Cambria" panose="02040503050406030204" pitchFamily="18" charset="0"/>
                          <a:ea typeface="Cambria" panose="02040503050406030204" pitchFamily="18" charset="0"/>
                        </a:rPr>
                        <a:t>11,5</a:t>
                      </a:r>
                      <a:endParaRPr lang="ru-KZ" sz="1600" dirty="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11,5-13,5</a:t>
                      </a:r>
                      <a:endParaRPr lang="ru-KZ" sz="1600" dirty="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13,5-15,5</a:t>
                      </a:r>
                      <a:endParaRPr lang="ru-KZ" sz="1600" dirty="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171007"/>
                  </a:ext>
                </a:extLst>
              </a:tr>
              <a:tr h="257048">
                <a:tc>
                  <a:txBody>
                    <a:bodyPr/>
                    <a:lstStyle/>
                    <a:p>
                      <a:r>
                        <a:rPr lang="en-US" sz="1600" b="1" i="0" dirty="0">
                          <a:solidFill>
                            <a:srgbClr val="000000"/>
                          </a:solidFill>
                          <a:effectLst/>
                          <a:latin typeface="Cambria" panose="02040503050406030204" pitchFamily="18" charset="0"/>
                          <a:ea typeface="Cambria" panose="02040503050406030204" pitchFamily="18" charset="0"/>
                        </a:rPr>
                        <a:t>Average speed in the interval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0,75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4,5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6,5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8,5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10,5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12,5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14,5</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376987"/>
                  </a:ext>
                </a:extLst>
              </a:tr>
              <a:tr h="221996">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t(</a:t>
                      </a:r>
                      <a:r>
                        <a:rPr lang="ru-RU" sz="1600" b="1" i="0" kern="1200" dirty="0">
                          <a:solidFill>
                            <a:srgbClr val="000000"/>
                          </a:solidFill>
                          <a:effectLst/>
                          <a:latin typeface="Cambria" panose="02040503050406030204" pitchFamily="18" charset="0"/>
                          <a:ea typeface="Cambria" panose="02040503050406030204" pitchFamily="18" charset="0"/>
                          <a:cs typeface="+mn-cs"/>
                        </a:rPr>
                        <a:t>v) , %</a:t>
                      </a:r>
                      <a:endParaRPr lang="en-US" sz="1600" b="1" i="0" kern="1200" dirty="0">
                        <a:solidFill>
                          <a:srgbClr val="000000"/>
                        </a:solidFill>
                        <a:effectLst/>
                        <a:latin typeface="Cambria" panose="02040503050406030204" pitchFamily="18" charset="0"/>
                        <a:ea typeface="Cambria" panose="02040503050406030204" pitchFamily="18" charset="0"/>
                        <a:cs typeface="+mn-cs"/>
                      </a:endParaRPr>
                    </a:p>
                    <a:p>
                      <a:r>
                        <a:rPr lang="ru-RU" sz="1600" b="1" i="0" kern="1200" dirty="0">
                          <a:solidFill>
                            <a:srgbClr val="000000"/>
                          </a:solidFill>
                          <a:effectLst/>
                          <a:latin typeface="Cambria" panose="02040503050406030204" pitchFamily="18" charset="0"/>
                          <a:ea typeface="Cambria" panose="02040503050406030204" pitchFamily="18" charset="0"/>
                          <a:cs typeface="+mn-cs"/>
                        </a:rPr>
                        <a:t>v = 7,0 </a:t>
                      </a:r>
                      <a:r>
                        <a:rPr lang="en-US" sz="1600" b="1" i="0" kern="1200" dirty="0">
                          <a:solidFill>
                            <a:srgbClr val="000000"/>
                          </a:solidFill>
                          <a:effectLst/>
                          <a:latin typeface="Cambria" panose="02040503050406030204" pitchFamily="18" charset="0"/>
                          <a:ea typeface="Cambria" panose="02040503050406030204" pitchFamily="18" charset="0"/>
                          <a:cs typeface="+mn-cs"/>
                        </a:rPr>
                        <a:t>m/s </a:t>
                      </a:r>
                      <a:r>
                        <a:rPr lang="ru-RU" sz="1600" b="1" i="0" kern="1200" dirty="0">
                          <a:solidFill>
                            <a:srgbClr val="000000"/>
                          </a:solidFill>
                          <a:effectLst/>
                          <a:latin typeface="Cambria" panose="02040503050406030204" pitchFamily="18" charset="0"/>
                          <a:ea typeface="Cambria" panose="02040503050406030204" pitchFamily="18" charset="0"/>
                          <a:cs typeface="+mn-cs"/>
                        </a:rPr>
                        <a:t>; h =10 </a:t>
                      </a:r>
                      <a:r>
                        <a:rPr lang="en-US" sz="1600" b="1" i="0" kern="1200" dirty="0">
                          <a:solidFill>
                            <a:srgbClr val="000000"/>
                          </a:solidFill>
                          <a:effectLst/>
                          <a:latin typeface="Cambria" panose="02040503050406030204" pitchFamily="18" charset="0"/>
                          <a:ea typeface="Cambria" panose="02040503050406030204" pitchFamily="18" charset="0"/>
                          <a:cs typeface="+mn-cs"/>
                        </a:rPr>
                        <a:t>m</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11,9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16,0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18,4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16,8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13,5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10,2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6,5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3,8</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883836"/>
                  </a:ext>
                </a:extLst>
              </a:tr>
              <a:tr h="308853">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t(</a:t>
                      </a:r>
                      <a:r>
                        <a:rPr lang="ru-RU" sz="1600" b="1" i="0" kern="1200" dirty="0">
                          <a:solidFill>
                            <a:srgbClr val="000000"/>
                          </a:solidFill>
                          <a:effectLst/>
                          <a:latin typeface="Cambria" panose="02040503050406030204" pitchFamily="18" charset="0"/>
                          <a:ea typeface="Cambria" panose="02040503050406030204" pitchFamily="18" charset="0"/>
                          <a:cs typeface="+mn-cs"/>
                        </a:rPr>
                        <a:t>v) , %</a:t>
                      </a:r>
                      <a:r>
                        <a:rPr lang="en-US" sz="1600" b="1" i="0" kern="1200" dirty="0">
                          <a:solidFill>
                            <a:srgbClr val="000000"/>
                          </a:solidFill>
                          <a:effectLst/>
                          <a:latin typeface="Cambria" panose="02040503050406030204" pitchFamily="18" charset="0"/>
                          <a:ea typeface="Cambria" panose="02040503050406030204" pitchFamily="18" charset="0"/>
                          <a:cs typeface="+mn-cs"/>
                        </a:rPr>
                        <a:t> </a:t>
                      </a:r>
                    </a:p>
                    <a:p>
                      <a:r>
                        <a:rPr lang="ru-RU" sz="1600" b="1" i="0" kern="1200" dirty="0">
                          <a:solidFill>
                            <a:srgbClr val="000000"/>
                          </a:solidFill>
                          <a:effectLst/>
                          <a:latin typeface="Cambria" panose="02040503050406030204" pitchFamily="18" charset="0"/>
                          <a:ea typeface="Cambria" panose="02040503050406030204" pitchFamily="18" charset="0"/>
                          <a:cs typeface="+mn-cs"/>
                        </a:rPr>
                        <a:t>v = 8,5 </a:t>
                      </a:r>
                      <a:r>
                        <a:rPr lang="en-US" sz="1600" b="1" i="0" kern="1200" dirty="0">
                          <a:solidFill>
                            <a:srgbClr val="000000"/>
                          </a:solidFill>
                          <a:effectLst/>
                          <a:latin typeface="Cambria" panose="02040503050406030204" pitchFamily="18" charset="0"/>
                          <a:ea typeface="Cambria" panose="02040503050406030204" pitchFamily="18" charset="0"/>
                          <a:cs typeface="+mn-cs"/>
                        </a:rPr>
                        <a:t>m/s </a:t>
                      </a:r>
                      <a:r>
                        <a:rPr lang="ru-RU" sz="1600" b="1" i="0" kern="1200" dirty="0">
                          <a:solidFill>
                            <a:srgbClr val="000000"/>
                          </a:solidFill>
                          <a:effectLst/>
                          <a:latin typeface="Cambria" panose="02040503050406030204" pitchFamily="18" charset="0"/>
                          <a:ea typeface="Cambria" panose="02040503050406030204" pitchFamily="18" charset="0"/>
                          <a:cs typeface="+mn-cs"/>
                        </a:rPr>
                        <a:t>; h=50 </a:t>
                      </a:r>
                      <a:r>
                        <a:rPr lang="en-US" sz="1600" b="1" i="0" kern="1200" dirty="0">
                          <a:solidFill>
                            <a:srgbClr val="000000"/>
                          </a:solidFill>
                          <a:effectLst/>
                          <a:latin typeface="Cambria" panose="02040503050406030204" pitchFamily="18" charset="0"/>
                          <a:ea typeface="Cambria" panose="02040503050406030204" pitchFamily="18" charset="0"/>
                          <a:cs typeface="+mn-cs"/>
                        </a:rPr>
                        <a:t>m</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9,4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12,8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15,1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14,7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13,0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11,5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7,9 </a:t>
                      </a:r>
                      <a:endParaRPr lang="ru-KZ" sz="160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5,4</a:t>
                      </a:r>
                      <a:endParaRPr lang="ru-KZ" sz="1600" dirty="0">
                        <a:effectLst/>
                        <a:latin typeface="Cambria" panose="02040503050406030204" pitchFamily="18" charset="0"/>
                        <a:ea typeface="Cambria" panose="02040503050406030204" pitchFamily="18" charset="0"/>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480484"/>
                  </a:ext>
                </a:extLst>
              </a:tr>
            </a:tbl>
          </a:graphicData>
        </a:graphic>
      </p:graphicFrame>
      <p:sp>
        <p:nvSpPr>
          <p:cNvPr id="5" name="Rectangle 1">
            <a:extLst>
              <a:ext uri="{FF2B5EF4-FFF2-40B4-BE49-F238E27FC236}">
                <a16:creationId xmlns:a16="http://schemas.microsoft.com/office/drawing/2014/main" id="{1F6A8035-379E-4456-9D3B-E04B00224AEB}"/>
              </a:ext>
            </a:extLst>
          </p:cNvPr>
          <p:cNvSpPr>
            <a:spLocks noChangeArrowheads="1"/>
          </p:cNvSpPr>
          <p:nvPr/>
        </p:nvSpPr>
        <p:spPr bwMode="auto">
          <a:xfrm>
            <a:off x="838200" y="130656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ID4096" altLang="LID4096" sz="1800" b="0" i="0" u="none" strike="noStrike" cap="none" normalizeH="0" baseline="0">
                <a:ln>
                  <a:noFill/>
                </a:ln>
                <a:solidFill>
                  <a:schemeClr val="tx1"/>
                </a:solidFill>
                <a:effectLst/>
                <a:latin typeface="Cambria" panose="02040503050406030204" pitchFamily="18" charset="0"/>
                <a:ea typeface="Cambria" panose="02040503050406030204" pitchFamily="18" charset="0"/>
              </a:rPr>
            </a:br>
            <a:endParaRPr kumimoji="0" lang="LID4096" altLang="LID4096"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p:txBody>
      </p:sp>
      <p:graphicFrame>
        <p:nvGraphicFramePr>
          <p:cNvPr id="6" name="Таблица 5">
            <a:extLst>
              <a:ext uri="{FF2B5EF4-FFF2-40B4-BE49-F238E27FC236}">
                <a16:creationId xmlns:a16="http://schemas.microsoft.com/office/drawing/2014/main" id="{37D5C47C-62C6-4281-84F7-E59741004D60}"/>
              </a:ext>
            </a:extLst>
          </p:cNvPr>
          <p:cNvGraphicFramePr>
            <a:graphicFrameLocks noGrp="1"/>
          </p:cNvGraphicFramePr>
          <p:nvPr>
            <p:extLst>
              <p:ext uri="{D42A27DB-BD31-4B8C-83A1-F6EECF244321}">
                <p14:modId xmlns:p14="http://schemas.microsoft.com/office/powerpoint/2010/main" val="3204322058"/>
              </p:ext>
            </p:extLst>
          </p:nvPr>
        </p:nvGraphicFramePr>
        <p:xfrm>
          <a:off x="471946" y="4005016"/>
          <a:ext cx="11366091" cy="2345060"/>
        </p:xfrm>
        <a:graphic>
          <a:graphicData uri="http://schemas.openxmlformats.org/drawingml/2006/table">
            <a:tbl>
              <a:tblPr/>
              <a:tblGrid>
                <a:gridCol w="3824751">
                  <a:extLst>
                    <a:ext uri="{9D8B030D-6E8A-4147-A177-3AD203B41FA5}">
                      <a16:colId xmlns:a16="http://schemas.microsoft.com/office/drawing/2014/main" val="920784247"/>
                    </a:ext>
                  </a:extLst>
                </a:gridCol>
                <a:gridCol w="1120877">
                  <a:extLst>
                    <a:ext uri="{9D8B030D-6E8A-4147-A177-3AD203B41FA5}">
                      <a16:colId xmlns:a16="http://schemas.microsoft.com/office/drawing/2014/main" val="4225094166"/>
                    </a:ext>
                  </a:extLst>
                </a:gridCol>
                <a:gridCol w="993058">
                  <a:extLst>
                    <a:ext uri="{9D8B030D-6E8A-4147-A177-3AD203B41FA5}">
                      <a16:colId xmlns:a16="http://schemas.microsoft.com/office/drawing/2014/main" val="1080316565"/>
                    </a:ext>
                  </a:extLst>
                </a:gridCol>
                <a:gridCol w="1140542">
                  <a:extLst>
                    <a:ext uri="{9D8B030D-6E8A-4147-A177-3AD203B41FA5}">
                      <a16:colId xmlns:a16="http://schemas.microsoft.com/office/drawing/2014/main" val="152438935"/>
                    </a:ext>
                  </a:extLst>
                </a:gridCol>
                <a:gridCol w="1032387">
                  <a:extLst>
                    <a:ext uri="{9D8B030D-6E8A-4147-A177-3AD203B41FA5}">
                      <a16:colId xmlns:a16="http://schemas.microsoft.com/office/drawing/2014/main" val="4135609039"/>
                    </a:ext>
                  </a:extLst>
                </a:gridCol>
                <a:gridCol w="1042220">
                  <a:extLst>
                    <a:ext uri="{9D8B030D-6E8A-4147-A177-3AD203B41FA5}">
                      <a16:colId xmlns:a16="http://schemas.microsoft.com/office/drawing/2014/main" val="3695050844"/>
                    </a:ext>
                  </a:extLst>
                </a:gridCol>
                <a:gridCol w="1417852">
                  <a:extLst>
                    <a:ext uri="{9D8B030D-6E8A-4147-A177-3AD203B41FA5}">
                      <a16:colId xmlns:a16="http://schemas.microsoft.com/office/drawing/2014/main" val="1240514015"/>
                    </a:ext>
                  </a:extLst>
                </a:gridCol>
                <a:gridCol w="794404">
                  <a:extLst>
                    <a:ext uri="{9D8B030D-6E8A-4147-A177-3AD203B41FA5}">
                      <a16:colId xmlns:a16="http://schemas.microsoft.com/office/drawing/2014/main" val="3369320888"/>
                    </a:ext>
                  </a:extLst>
                </a:gridCol>
              </a:tblGrid>
              <a:tr h="184023">
                <a:tc>
                  <a:txBody>
                    <a:bodyPr/>
                    <a:lstStyle/>
                    <a:p>
                      <a:r>
                        <a:rPr lang="en-US" sz="1600" b="1" i="0" dirty="0">
                          <a:solidFill>
                            <a:srgbClr val="000000"/>
                          </a:solidFill>
                          <a:effectLst/>
                          <a:latin typeface="Cambria" panose="02040503050406030204" pitchFamily="18" charset="0"/>
                          <a:ea typeface="Cambria" panose="02040503050406030204" pitchFamily="18" charset="0"/>
                        </a:rPr>
                        <a:t>Intervals, m/s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16-17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18-20 </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21-24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25-28 </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29-34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35—40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&gt;40</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595918"/>
                  </a:ext>
                </a:extLst>
              </a:tr>
              <a:tr h="289179">
                <a:tc>
                  <a:txBody>
                    <a:bodyPr/>
                    <a:lstStyle/>
                    <a:p>
                      <a:r>
                        <a:rPr lang="en-US" sz="1600" b="1" i="0" dirty="0">
                          <a:solidFill>
                            <a:srgbClr val="000000"/>
                          </a:solidFill>
                          <a:effectLst/>
                          <a:latin typeface="Cambria" panose="02040503050406030204" pitchFamily="18" charset="0"/>
                          <a:ea typeface="Cambria" panose="02040503050406030204" pitchFamily="18" charset="0"/>
                        </a:rPr>
                        <a:t>Speed gradation, m/s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15,5-17,5</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17,5-20,5</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20,5-24,5</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24,5-28,5</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28,5-34,5</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34,5-40,5</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40,5</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06141"/>
                  </a:ext>
                </a:extLst>
              </a:tr>
              <a:tr h="289179">
                <a:tc>
                  <a:txBody>
                    <a:bodyPr/>
                    <a:lstStyle/>
                    <a:p>
                      <a:r>
                        <a:rPr lang="en-US" sz="1600" b="1" i="0" dirty="0">
                          <a:solidFill>
                            <a:srgbClr val="000000"/>
                          </a:solidFill>
                          <a:effectLst/>
                          <a:latin typeface="Cambria" panose="02040503050406030204" pitchFamily="18" charset="0"/>
                          <a:ea typeface="Cambria" panose="02040503050406030204" pitchFamily="18" charset="0"/>
                        </a:rPr>
                        <a:t>Average speed in the interval </a:t>
                      </a: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16,5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19,0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22,5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26,5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31,5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37,5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40</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980866"/>
                  </a:ext>
                </a:extLst>
              </a:tr>
              <a:tr h="328613">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t(</a:t>
                      </a:r>
                      <a:r>
                        <a:rPr lang="ru-RU" sz="1600" b="1" i="0" kern="1200" dirty="0">
                          <a:solidFill>
                            <a:srgbClr val="000000"/>
                          </a:solidFill>
                          <a:effectLst/>
                          <a:latin typeface="Cambria" panose="02040503050406030204" pitchFamily="18" charset="0"/>
                          <a:ea typeface="Cambria" panose="02040503050406030204" pitchFamily="18" charset="0"/>
                          <a:cs typeface="+mn-cs"/>
                        </a:rPr>
                        <a:t>v) , %</a:t>
                      </a:r>
                      <a:endParaRPr lang="en-US" sz="1600" b="1" i="0" kern="1200" dirty="0">
                        <a:solidFill>
                          <a:srgbClr val="000000"/>
                        </a:solidFill>
                        <a:effectLst/>
                        <a:latin typeface="Cambria" panose="02040503050406030204" pitchFamily="18" charset="0"/>
                        <a:ea typeface="Cambria" panose="02040503050406030204" pitchFamily="18" charset="0"/>
                        <a:cs typeface="+mn-cs"/>
                      </a:endParaRPr>
                    </a:p>
                    <a:p>
                      <a:r>
                        <a:rPr lang="ru-RU" sz="1600" b="1" i="0" kern="1200" dirty="0">
                          <a:solidFill>
                            <a:srgbClr val="000000"/>
                          </a:solidFill>
                          <a:effectLst/>
                          <a:latin typeface="Cambria" panose="02040503050406030204" pitchFamily="18" charset="0"/>
                          <a:ea typeface="Cambria" panose="02040503050406030204" pitchFamily="18" charset="0"/>
                          <a:cs typeface="+mn-cs"/>
                        </a:rPr>
                        <a:t>v = 7,0 </a:t>
                      </a:r>
                      <a:r>
                        <a:rPr lang="en-US" sz="1600" b="1" i="0" kern="1200" dirty="0">
                          <a:solidFill>
                            <a:srgbClr val="000000"/>
                          </a:solidFill>
                          <a:effectLst/>
                          <a:latin typeface="Cambria" panose="02040503050406030204" pitchFamily="18" charset="0"/>
                          <a:ea typeface="Cambria" panose="02040503050406030204" pitchFamily="18" charset="0"/>
                          <a:cs typeface="+mn-cs"/>
                        </a:rPr>
                        <a:t>m/s </a:t>
                      </a:r>
                      <a:r>
                        <a:rPr lang="ru-RU" sz="1600" b="1" i="0" kern="1200" dirty="0">
                          <a:solidFill>
                            <a:srgbClr val="000000"/>
                          </a:solidFill>
                          <a:effectLst/>
                          <a:latin typeface="Cambria" panose="02040503050406030204" pitchFamily="18" charset="0"/>
                          <a:ea typeface="Cambria" panose="02040503050406030204" pitchFamily="18" charset="0"/>
                          <a:cs typeface="+mn-cs"/>
                        </a:rPr>
                        <a:t>; h =10 </a:t>
                      </a:r>
                      <a:r>
                        <a:rPr lang="en-US" sz="1600" b="1" i="0" kern="1200" dirty="0">
                          <a:solidFill>
                            <a:srgbClr val="000000"/>
                          </a:solidFill>
                          <a:effectLst/>
                          <a:latin typeface="Cambria" panose="02040503050406030204" pitchFamily="18" charset="0"/>
                          <a:ea typeface="Cambria" panose="02040503050406030204" pitchFamily="18" charset="0"/>
                          <a:cs typeface="+mn-cs"/>
                        </a:rPr>
                        <a:t>m</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2,8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dirty="0">
                          <a:solidFill>
                            <a:srgbClr val="000000"/>
                          </a:solidFill>
                          <a:effectLst/>
                          <a:latin typeface="Cambria" panose="02040503050406030204" pitchFamily="18" charset="0"/>
                          <a:ea typeface="Cambria" panose="02040503050406030204" pitchFamily="18" charset="0"/>
                        </a:rPr>
                        <a:t>1,7 </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0,5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0,3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0,1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a:solidFill>
                            <a:srgbClr val="000000"/>
                          </a:solidFill>
                          <a:effectLst/>
                          <a:latin typeface="Cambria" panose="02040503050406030204" pitchFamily="18" charset="0"/>
                          <a:ea typeface="Cambria" panose="02040503050406030204" pitchFamily="18" charset="0"/>
                        </a:rPr>
                        <a:t>0,1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dirty="0">
                          <a:solidFill>
                            <a:srgbClr val="000000"/>
                          </a:solidFill>
                          <a:effectLst/>
                          <a:latin typeface="Cambria" panose="02040503050406030204" pitchFamily="18" charset="0"/>
                          <a:ea typeface="Cambria" panose="02040503050406030204" pitchFamily="18" charset="0"/>
                        </a:rPr>
                        <a:t>0</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901726"/>
                  </a:ext>
                </a:extLst>
              </a:tr>
              <a:tr h="328613">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t(</a:t>
                      </a:r>
                      <a:r>
                        <a:rPr lang="ru-RU" sz="1600" b="1" i="0" kern="1200" dirty="0">
                          <a:solidFill>
                            <a:srgbClr val="000000"/>
                          </a:solidFill>
                          <a:effectLst/>
                          <a:latin typeface="Cambria" panose="02040503050406030204" pitchFamily="18" charset="0"/>
                          <a:ea typeface="Cambria" panose="02040503050406030204" pitchFamily="18" charset="0"/>
                          <a:cs typeface="+mn-cs"/>
                        </a:rPr>
                        <a:t>v) , %</a:t>
                      </a:r>
                      <a:r>
                        <a:rPr lang="en-US" sz="1600" b="1" i="0" kern="1200" dirty="0">
                          <a:solidFill>
                            <a:srgbClr val="000000"/>
                          </a:solidFill>
                          <a:effectLst/>
                          <a:latin typeface="Cambria" panose="02040503050406030204" pitchFamily="18" charset="0"/>
                          <a:ea typeface="Cambria" panose="02040503050406030204" pitchFamily="18" charset="0"/>
                          <a:cs typeface="+mn-cs"/>
                        </a:rPr>
                        <a:t> </a:t>
                      </a:r>
                    </a:p>
                    <a:p>
                      <a:r>
                        <a:rPr lang="ru-RU" sz="1600" b="1" i="0" kern="1200" dirty="0">
                          <a:solidFill>
                            <a:srgbClr val="000000"/>
                          </a:solidFill>
                          <a:effectLst/>
                          <a:latin typeface="Cambria" panose="02040503050406030204" pitchFamily="18" charset="0"/>
                          <a:ea typeface="Cambria" panose="02040503050406030204" pitchFamily="18" charset="0"/>
                          <a:cs typeface="+mn-cs"/>
                        </a:rPr>
                        <a:t>v = 8,5 </a:t>
                      </a:r>
                      <a:r>
                        <a:rPr lang="en-US" sz="1600" b="1" i="0" kern="1200" dirty="0">
                          <a:solidFill>
                            <a:srgbClr val="000000"/>
                          </a:solidFill>
                          <a:effectLst/>
                          <a:latin typeface="Cambria" panose="02040503050406030204" pitchFamily="18" charset="0"/>
                          <a:ea typeface="Cambria" panose="02040503050406030204" pitchFamily="18" charset="0"/>
                          <a:cs typeface="+mn-cs"/>
                        </a:rPr>
                        <a:t>m/s </a:t>
                      </a:r>
                      <a:r>
                        <a:rPr lang="ru-RU" sz="1600" b="1" i="0" kern="1200" dirty="0">
                          <a:solidFill>
                            <a:srgbClr val="000000"/>
                          </a:solidFill>
                          <a:effectLst/>
                          <a:latin typeface="Cambria" panose="02040503050406030204" pitchFamily="18" charset="0"/>
                          <a:ea typeface="Cambria" panose="02040503050406030204" pitchFamily="18" charset="0"/>
                          <a:cs typeface="+mn-cs"/>
                        </a:rPr>
                        <a:t>; h=50 </a:t>
                      </a:r>
                      <a:r>
                        <a:rPr lang="en-US" sz="1600" b="1" i="0" kern="1200" dirty="0">
                          <a:solidFill>
                            <a:srgbClr val="000000"/>
                          </a:solidFill>
                          <a:effectLst/>
                          <a:latin typeface="Cambria" panose="02040503050406030204" pitchFamily="18" charset="0"/>
                          <a:ea typeface="Cambria" panose="02040503050406030204" pitchFamily="18" charset="0"/>
                          <a:cs typeface="+mn-cs"/>
                        </a:rPr>
                        <a:t>m</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4,7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2,7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a:solidFill>
                            <a:srgbClr val="000000"/>
                          </a:solidFill>
                          <a:effectLst/>
                          <a:latin typeface="Cambria" panose="02040503050406030204" pitchFamily="18" charset="0"/>
                          <a:ea typeface="Cambria" panose="02040503050406030204" pitchFamily="18" charset="0"/>
                        </a:rPr>
                        <a:t>i,6 </a:t>
                      </a:r>
                      <a:endParaRPr lang="en-US"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dirty="0">
                          <a:solidFill>
                            <a:srgbClr val="000000"/>
                          </a:solidFill>
                          <a:effectLst/>
                          <a:latin typeface="Cambria" panose="02040503050406030204" pitchFamily="18" charset="0"/>
                          <a:ea typeface="Cambria" panose="02040503050406030204" pitchFamily="18" charset="0"/>
                        </a:rPr>
                        <a:t>0,8 </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a:solidFill>
                            <a:srgbClr val="000000"/>
                          </a:solidFill>
                          <a:effectLst/>
                          <a:latin typeface="Cambria" panose="02040503050406030204" pitchFamily="18" charset="0"/>
                          <a:ea typeface="Cambria" panose="02040503050406030204" pitchFamily="18" charset="0"/>
                        </a:rPr>
                        <a:t>0,5 </a:t>
                      </a:r>
                      <a:endParaRPr lang="ru-KZ"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a:solidFill>
                            <a:srgbClr val="000000"/>
                          </a:solidFill>
                          <a:effectLst/>
                          <a:latin typeface="Cambria" panose="02040503050406030204" pitchFamily="18" charset="0"/>
                          <a:ea typeface="Cambria" panose="02040503050406030204" pitchFamily="18" charset="0"/>
                        </a:rPr>
                        <a:t>о д </a:t>
                      </a:r>
                      <a:endParaRPr lang="ru-RU" sz="160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0" i="0" dirty="0">
                          <a:solidFill>
                            <a:srgbClr val="000000"/>
                          </a:solidFill>
                          <a:effectLst/>
                          <a:latin typeface="Cambria" panose="02040503050406030204" pitchFamily="18" charset="0"/>
                          <a:ea typeface="Cambria" panose="02040503050406030204" pitchFamily="18" charset="0"/>
                        </a:rPr>
                        <a:t>0</a:t>
                      </a:r>
                      <a:endParaRPr lang="ru-KZ" sz="1600" dirty="0">
                        <a:effectLst/>
                        <a:latin typeface="Cambria" panose="02040503050406030204" pitchFamily="18" charset="0"/>
                        <a:ea typeface="Cambria" panose="02040503050406030204" pitchFamily="18" charset="0"/>
                      </a:endParaRPr>
                    </a:p>
                  </a:txBody>
                  <a:tcPr marL="78867" marR="78867" marT="39434" marB="394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465362"/>
                  </a:ext>
                </a:extLst>
              </a:tr>
            </a:tbl>
          </a:graphicData>
        </a:graphic>
      </p:graphicFrame>
    </p:spTree>
    <p:extLst>
      <p:ext uri="{BB962C8B-B14F-4D97-AF65-F5344CB8AC3E}">
        <p14:creationId xmlns:p14="http://schemas.microsoft.com/office/powerpoint/2010/main" val="315337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F27E62-D5D7-421D-BB3C-88FA704EAC81}"/>
              </a:ext>
            </a:extLst>
          </p:cNvPr>
          <p:cNvSpPr>
            <a:spLocks noGrp="1"/>
          </p:cNvSpPr>
          <p:nvPr>
            <p:ph idx="1"/>
          </p:nvPr>
        </p:nvSpPr>
        <p:spPr>
          <a:xfrm>
            <a:off x="838200" y="5537873"/>
            <a:ext cx="10515600" cy="1064188"/>
          </a:xfrm>
        </p:spPr>
        <p:txBody>
          <a:bodyPr>
            <a:normAutofit fontScale="92500"/>
          </a:bodyPr>
          <a:lstStyle/>
          <a:p>
            <a:pPr marL="0" indent="0" algn="ctr">
              <a:buNone/>
            </a:pPr>
            <a:r>
              <a:rPr lang="en-US" dirty="0">
                <a:latin typeface="Cambria" panose="02040503050406030204" pitchFamily="18" charset="0"/>
                <a:ea typeface="Cambria" panose="02040503050406030204" pitchFamily="18" charset="0"/>
              </a:rPr>
              <a:t>Fig. 2.2.4. Wind speed distribution according to actual data at the weather vane height (1) and at the height (h = 50 m) (2) of the HEP head</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2DDE2258-8A8E-4CC0-A0FD-CBC8CCDD97C3}"/>
              </a:ext>
            </a:extLst>
          </p:cNvPr>
          <p:cNvPicPr>
            <a:picLocks noChangeAspect="1"/>
          </p:cNvPicPr>
          <p:nvPr/>
        </p:nvPicPr>
        <p:blipFill>
          <a:blip r:embed="rId2"/>
          <a:stretch>
            <a:fillRect/>
          </a:stretch>
        </p:blipFill>
        <p:spPr>
          <a:xfrm>
            <a:off x="1337188" y="306913"/>
            <a:ext cx="9468464" cy="5111740"/>
          </a:xfrm>
          <a:prstGeom prst="rect">
            <a:avLst/>
          </a:prstGeom>
        </p:spPr>
      </p:pic>
    </p:spTree>
    <p:extLst>
      <p:ext uri="{BB962C8B-B14F-4D97-AF65-F5344CB8AC3E}">
        <p14:creationId xmlns:p14="http://schemas.microsoft.com/office/powerpoint/2010/main" val="386252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35434B2-C46F-447F-A76D-6BDF60DA5B38}"/>
              </a:ext>
            </a:extLst>
          </p:cNvPr>
          <p:cNvSpPr>
            <a:spLocks noGrp="1"/>
          </p:cNvSpPr>
          <p:nvPr>
            <p:ph idx="1"/>
          </p:nvPr>
        </p:nvSpPr>
        <p:spPr>
          <a:xfrm>
            <a:off x="838200" y="365125"/>
            <a:ext cx="10515600" cy="5811838"/>
          </a:xfrm>
        </p:spPr>
        <p:txBody>
          <a:bodyPr>
            <a:normAutofit/>
          </a:bodyPr>
          <a:lstStyle/>
          <a:p>
            <a:pPr algn="just"/>
            <a:r>
              <a:rPr lang="en-US" dirty="0">
                <a:latin typeface="Cambria" panose="02040503050406030204" pitchFamily="18" charset="0"/>
                <a:ea typeface="Cambria" panose="02040503050406030204" pitchFamily="18" charset="0"/>
              </a:rPr>
              <a:t>Table 2.2.3 and Fig.2.2.4 also show how the wind speed distribution will change when recalculated to the height of the wind turbine head. And in Table 2.2.4 are the results of long-term observations of wind speed distribution by directions and speed intervals at Novorossiysk weather stations.</a:t>
            </a:r>
          </a:p>
          <a:p>
            <a:pPr algn="just"/>
            <a:r>
              <a:rPr lang="en-US" dirty="0">
                <a:latin typeface="Cambria" panose="02040503050406030204" pitchFamily="18" charset="0"/>
                <a:ea typeface="Cambria" panose="02040503050406030204" pitchFamily="18" charset="0"/>
              </a:rPr>
              <a:t>To predict possible operation modes of wind turbines it is not enough to have only total estimates of operation and idle time. It is desirable to know what periods make up this time. What is the distribution of these periods in terms of duration, how often the downtime periods may alternate with periods of work, and what is the maximum duration of idle time. This data is provided by continuous records of wind speed with modern measurement systems based on based anemometers and </a:t>
            </a:r>
            <a:r>
              <a:rPr lang="en-US" dirty="0" err="1">
                <a:latin typeface="Cambria" panose="02040503050406030204" pitchFamily="18" charset="0"/>
                <a:ea typeface="Cambria" panose="02040503050406030204" pitchFamily="18" charset="0"/>
              </a:rPr>
              <a:t>rumbometers</a:t>
            </a:r>
            <a:r>
              <a:rPr lang="en-US" dirty="0">
                <a:latin typeface="Cambria" panose="02040503050406030204" pitchFamily="18" charset="0"/>
                <a:ea typeface="Cambria" panose="02040503050406030204" pitchFamily="18" charset="0"/>
              </a:rPr>
              <a:t>. From this data, an integral velocity repeatability curve.</a:t>
            </a:r>
            <a:endParaRPr lang="LID4096"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895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CF206FE-121D-438C-9DAF-BD98D00D04B7}"/>
              </a:ext>
            </a:extLst>
          </p:cNvPr>
          <p:cNvSpPr>
            <a:spLocks noGrp="1"/>
          </p:cNvSpPr>
          <p:nvPr>
            <p:ph idx="1"/>
          </p:nvPr>
        </p:nvSpPr>
        <p:spPr>
          <a:xfrm>
            <a:off x="294968" y="147484"/>
            <a:ext cx="11670890" cy="6029479"/>
          </a:xfrm>
        </p:spPr>
        <p:txBody>
          <a:bodyPr>
            <a:normAutofit lnSpcReduction="10000"/>
          </a:bodyPr>
          <a:lstStyle/>
          <a:p>
            <a:pPr algn="just"/>
            <a:r>
              <a:rPr lang="en-US" b="1" dirty="0">
                <a:latin typeface="Cambria" panose="02040503050406030204" pitchFamily="18" charset="0"/>
                <a:ea typeface="Cambria" panose="02040503050406030204" pitchFamily="18" charset="0"/>
              </a:rPr>
              <a:t>The maximum wind speed </a:t>
            </a:r>
            <a:r>
              <a:rPr lang="en-US" dirty="0">
                <a:latin typeface="Cambria" panose="02040503050406030204" pitchFamily="18" charset="0"/>
                <a:ea typeface="Cambria" panose="02040503050406030204" pitchFamily="18" charset="0"/>
              </a:rPr>
              <a:t>is the main value for calculating the stability of the wind turbine. The maximum velocity is naturally different at the height of the weather vane and at the head height of the wind turbine. At the weather stations, the maximum wind speeds are recorded once in a given number of years, for example, 1-5-10-20 years.</a:t>
            </a:r>
          </a:p>
          <a:p>
            <a:pPr algn="just"/>
            <a:r>
              <a:rPr lang="en-US" dirty="0">
                <a:latin typeface="Cambria" panose="02040503050406030204" pitchFamily="18" charset="0"/>
                <a:ea typeface="Cambria" panose="02040503050406030204" pitchFamily="18" charset="0"/>
              </a:rPr>
              <a:t>Table 2.2.5 shows an example of maximum velocity data. The maximum normative value of wind velocity at the vane height, possible once in a given number of years for a given area is given in reference books of building codes and regulations [</a:t>
            </a:r>
            <a:r>
              <a:rPr lang="en-US" dirty="0" err="1">
                <a:latin typeface="Cambria" panose="02040503050406030204" pitchFamily="18" charset="0"/>
                <a:ea typeface="Cambria" panose="02040503050406030204" pitchFamily="18" charset="0"/>
              </a:rPr>
              <a:t>BCaR</a:t>
            </a:r>
            <a:r>
              <a:rPr lang="en-US" dirty="0">
                <a:latin typeface="Cambria" panose="02040503050406030204" pitchFamily="18" charset="0"/>
                <a:ea typeface="Cambria" panose="02040503050406030204" pitchFamily="18" charset="0"/>
              </a:rPr>
              <a:t>]. The normative velocity head according to </a:t>
            </a:r>
            <a:r>
              <a:rPr lang="en-US" dirty="0" err="1">
                <a:latin typeface="Cambria" panose="02040503050406030204" pitchFamily="18" charset="0"/>
                <a:ea typeface="Cambria" panose="02040503050406030204" pitchFamily="18" charset="0"/>
              </a:rPr>
              <a:t>BCaR</a:t>
            </a:r>
            <a:r>
              <a:rPr lang="en-US" dirty="0">
                <a:latin typeface="Cambria" panose="02040503050406030204" pitchFamily="18" charset="0"/>
                <a:ea typeface="Cambria" panose="02040503050406030204" pitchFamily="18" charset="0"/>
              </a:rPr>
              <a:t> is:</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a:t>
            </a:r>
            <a:r>
              <a:rPr lang="en-US" dirty="0">
                <a:effectLst/>
                <a:latin typeface="Cambria" panose="02040503050406030204" pitchFamily="18" charset="0"/>
                <a:ea typeface="Cambria" panose="02040503050406030204" pitchFamily="18" charset="0"/>
              </a:rPr>
              <a:t>ρ</a:t>
            </a:r>
            <a:r>
              <a:rPr lang="en-US" dirty="0">
                <a:latin typeface="Cambria" panose="02040503050406030204" pitchFamily="18" charset="0"/>
                <a:ea typeface="Cambria" panose="02040503050406030204" pitchFamily="18" charset="0"/>
              </a:rPr>
              <a:t> is the density of air. The nominal air density </a:t>
            </a:r>
            <a:r>
              <a:rPr lang="en-US" dirty="0">
                <a:effectLst/>
                <a:latin typeface="Cambria" panose="02040503050406030204" pitchFamily="18" charset="0"/>
                <a:ea typeface="Cambria" panose="02040503050406030204" pitchFamily="18" charset="0"/>
              </a:rPr>
              <a:t>ρ</a:t>
            </a:r>
            <a:r>
              <a:rPr lang="en-US" baseline="-25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 is 1.226 kg/m</a:t>
            </a:r>
            <a:r>
              <a:rPr lang="en-US" baseline="30000" dirty="0">
                <a:latin typeface="Cambria" panose="02040503050406030204" pitchFamily="18" charset="0"/>
                <a:ea typeface="Cambria" panose="02040503050406030204" pitchFamily="18" charset="0"/>
              </a:rPr>
              <a:t>3</a:t>
            </a:r>
            <a:r>
              <a:rPr lang="en-US" dirty="0">
                <a:latin typeface="Cambria" panose="02040503050406030204" pitchFamily="18" charset="0"/>
                <a:ea typeface="Cambria" panose="02040503050406030204" pitchFamily="18" charset="0"/>
              </a:rPr>
              <a:t>, at a temperature of 15 °C (288 K) and a pressure equal to 760 Torr, i.e. at sea level. Depending on temperature (T</a:t>
            </a:r>
            <a:r>
              <a:rPr lang="en-US" baseline="-25000" dirty="0">
                <a:latin typeface="Cambria" panose="02040503050406030204" pitchFamily="18" charset="0"/>
                <a:ea typeface="Cambria" panose="02040503050406030204" pitchFamily="18" charset="0"/>
              </a:rPr>
              <a:t>k</a:t>
            </a:r>
            <a:r>
              <a:rPr lang="en-US" dirty="0">
                <a:latin typeface="Cambria" panose="02040503050406030204" pitchFamily="18" charset="0"/>
                <a:ea typeface="Cambria" panose="02040503050406030204" pitchFamily="18" charset="0"/>
              </a:rPr>
              <a:t>) and pressure (B Torr) the pressure is calculated by the formula:</a:t>
            </a:r>
          </a:p>
        </p:txBody>
      </p:sp>
      <p:pic>
        <p:nvPicPr>
          <p:cNvPr id="5" name="Рисунок 4">
            <a:extLst>
              <a:ext uri="{FF2B5EF4-FFF2-40B4-BE49-F238E27FC236}">
                <a16:creationId xmlns:a16="http://schemas.microsoft.com/office/drawing/2014/main" id="{CE43B4AB-2148-44C5-93AC-56912720FDEF}"/>
              </a:ext>
            </a:extLst>
          </p:cNvPr>
          <p:cNvPicPr>
            <a:picLocks noChangeAspect="1"/>
          </p:cNvPicPr>
          <p:nvPr/>
        </p:nvPicPr>
        <p:blipFill>
          <a:blip r:embed="rId2"/>
          <a:stretch>
            <a:fillRect/>
          </a:stretch>
        </p:blipFill>
        <p:spPr>
          <a:xfrm>
            <a:off x="3314088" y="3688980"/>
            <a:ext cx="6862300" cy="684973"/>
          </a:xfrm>
          <a:prstGeom prst="rect">
            <a:avLst/>
          </a:prstGeom>
        </p:spPr>
      </p:pic>
      <p:pic>
        <p:nvPicPr>
          <p:cNvPr id="7" name="Рисунок 6">
            <a:extLst>
              <a:ext uri="{FF2B5EF4-FFF2-40B4-BE49-F238E27FC236}">
                <a16:creationId xmlns:a16="http://schemas.microsoft.com/office/drawing/2014/main" id="{F78C8B3D-B966-4908-85BF-FAAE0245E439}"/>
              </a:ext>
            </a:extLst>
          </p:cNvPr>
          <p:cNvPicPr>
            <a:picLocks noChangeAspect="1"/>
          </p:cNvPicPr>
          <p:nvPr/>
        </p:nvPicPr>
        <p:blipFill>
          <a:blip r:embed="rId3"/>
          <a:stretch>
            <a:fillRect/>
          </a:stretch>
        </p:blipFill>
        <p:spPr>
          <a:xfrm>
            <a:off x="4727936" y="5684426"/>
            <a:ext cx="6356468" cy="854025"/>
          </a:xfrm>
          <a:prstGeom prst="rect">
            <a:avLst/>
          </a:prstGeom>
        </p:spPr>
      </p:pic>
    </p:spTree>
    <p:extLst>
      <p:ext uri="{BB962C8B-B14F-4D97-AF65-F5344CB8AC3E}">
        <p14:creationId xmlns:p14="http://schemas.microsoft.com/office/powerpoint/2010/main" val="246873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74A287-0C10-4725-A687-8694C84DFAFE}"/>
              </a:ext>
            </a:extLst>
          </p:cNvPr>
          <p:cNvSpPr>
            <a:spLocks noGrp="1"/>
          </p:cNvSpPr>
          <p:nvPr>
            <p:ph idx="1"/>
          </p:nvPr>
        </p:nvSpPr>
        <p:spPr>
          <a:xfrm>
            <a:off x="838200" y="452283"/>
            <a:ext cx="10515600" cy="1366683"/>
          </a:xfrm>
        </p:spPr>
        <p:txBody>
          <a:bodyPr>
            <a:normAutofit fontScale="77500" lnSpcReduction="20000"/>
          </a:bodyPr>
          <a:lstStyle/>
          <a:p>
            <a:pPr marL="0" indent="0" algn="r">
              <a:buNone/>
            </a:pPr>
            <a:r>
              <a:rPr lang="en-US" dirty="0">
                <a:latin typeface="Cambria" panose="02040503050406030204" pitchFamily="18" charset="0"/>
                <a:ea typeface="Cambria" panose="02040503050406030204" pitchFamily="18" charset="0"/>
              </a:rPr>
              <a:t>Table 2.2.4</a:t>
            </a:r>
          </a:p>
          <a:p>
            <a:pPr marL="0" indent="0" algn="ctr">
              <a:buNone/>
            </a:pPr>
            <a:r>
              <a:rPr lang="en-US" dirty="0">
                <a:latin typeface="Cambria" panose="02040503050406030204" pitchFamily="18" charset="0"/>
                <a:ea typeface="Cambria" panose="02040503050406030204" pitchFamily="18" charset="0"/>
              </a:rPr>
              <a:t>Results of multiyear observations of wind speed distribution by directions and velocities at Novorossiysk weather station</a:t>
            </a:r>
          </a:p>
          <a:p>
            <a:pPr marL="0" indent="0" algn="ctr">
              <a:buNone/>
            </a:pPr>
            <a:r>
              <a:rPr lang="en-US" dirty="0">
                <a:latin typeface="Cambria" panose="02040503050406030204" pitchFamily="18" charset="0"/>
                <a:ea typeface="Cambria" panose="02040503050406030204" pitchFamily="18" charset="0"/>
              </a:rPr>
              <a:t>Wind distribution by directions, %</a:t>
            </a:r>
            <a:endParaRPr lang="LID4096"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a16="http://schemas.microsoft.com/office/drawing/2014/main" id="{33284F16-91AA-4D3D-B16B-C5F172C3B7DB}"/>
              </a:ext>
            </a:extLst>
          </p:cNvPr>
          <p:cNvGraphicFramePr>
            <a:graphicFrameLocks noGrp="1"/>
          </p:cNvGraphicFramePr>
          <p:nvPr>
            <p:extLst>
              <p:ext uri="{D42A27DB-BD31-4B8C-83A1-F6EECF244321}">
                <p14:modId xmlns:p14="http://schemas.microsoft.com/office/powerpoint/2010/main" val="629536832"/>
              </p:ext>
            </p:extLst>
          </p:nvPr>
        </p:nvGraphicFramePr>
        <p:xfrm>
          <a:off x="838200" y="1864801"/>
          <a:ext cx="10515600" cy="4784756"/>
        </p:xfrm>
        <a:graphic>
          <a:graphicData uri="http://schemas.openxmlformats.org/drawingml/2006/table">
            <a:tbl>
              <a:tblPr/>
              <a:tblGrid>
                <a:gridCol w="1128252">
                  <a:extLst>
                    <a:ext uri="{9D8B030D-6E8A-4147-A177-3AD203B41FA5}">
                      <a16:colId xmlns:a16="http://schemas.microsoft.com/office/drawing/2014/main" val="1819209176"/>
                    </a:ext>
                  </a:extLst>
                </a:gridCol>
                <a:gridCol w="974868">
                  <a:extLst>
                    <a:ext uri="{9D8B030D-6E8A-4147-A177-3AD203B41FA5}">
                      <a16:colId xmlns:a16="http://schemas.microsoft.com/office/drawing/2014/main" val="3920357044"/>
                    </a:ext>
                  </a:extLst>
                </a:gridCol>
                <a:gridCol w="1051560">
                  <a:extLst>
                    <a:ext uri="{9D8B030D-6E8A-4147-A177-3AD203B41FA5}">
                      <a16:colId xmlns:a16="http://schemas.microsoft.com/office/drawing/2014/main" val="3239991470"/>
                    </a:ext>
                  </a:extLst>
                </a:gridCol>
                <a:gridCol w="1051560">
                  <a:extLst>
                    <a:ext uri="{9D8B030D-6E8A-4147-A177-3AD203B41FA5}">
                      <a16:colId xmlns:a16="http://schemas.microsoft.com/office/drawing/2014/main" val="1350311818"/>
                    </a:ext>
                  </a:extLst>
                </a:gridCol>
                <a:gridCol w="1051560">
                  <a:extLst>
                    <a:ext uri="{9D8B030D-6E8A-4147-A177-3AD203B41FA5}">
                      <a16:colId xmlns:a16="http://schemas.microsoft.com/office/drawing/2014/main" val="2143053609"/>
                    </a:ext>
                  </a:extLst>
                </a:gridCol>
                <a:gridCol w="1051560">
                  <a:extLst>
                    <a:ext uri="{9D8B030D-6E8A-4147-A177-3AD203B41FA5}">
                      <a16:colId xmlns:a16="http://schemas.microsoft.com/office/drawing/2014/main" val="826331668"/>
                    </a:ext>
                  </a:extLst>
                </a:gridCol>
                <a:gridCol w="1051560">
                  <a:extLst>
                    <a:ext uri="{9D8B030D-6E8A-4147-A177-3AD203B41FA5}">
                      <a16:colId xmlns:a16="http://schemas.microsoft.com/office/drawing/2014/main" val="2248871778"/>
                    </a:ext>
                  </a:extLst>
                </a:gridCol>
                <a:gridCol w="1051560">
                  <a:extLst>
                    <a:ext uri="{9D8B030D-6E8A-4147-A177-3AD203B41FA5}">
                      <a16:colId xmlns:a16="http://schemas.microsoft.com/office/drawing/2014/main" val="3705700206"/>
                    </a:ext>
                  </a:extLst>
                </a:gridCol>
                <a:gridCol w="1051560">
                  <a:extLst>
                    <a:ext uri="{9D8B030D-6E8A-4147-A177-3AD203B41FA5}">
                      <a16:colId xmlns:a16="http://schemas.microsoft.com/office/drawing/2014/main" val="1755783623"/>
                    </a:ext>
                  </a:extLst>
                </a:gridCol>
                <a:gridCol w="1051560">
                  <a:extLst>
                    <a:ext uri="{9D8B030D-6E8A-4147-A177-3AD203B41FA5}">
                      <a16:colId xmlns:a16="http://schemas.microsoft.com/office/drawing/2014/main" val="1769872921"/>
                    </a:ext>
                  </a:extLst>
                </a:gridCol>
              </a:tblGrid>
              <a:tr h="135010">
                <a:tc>
                  <a:txBody>
                    <a:bodyPr/>
                    <a:lstStyle/>
                    <a:p>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N</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N</a:t>
                      </a:r>
                      <a:r>
                        <a:rPr lang="ru-RU" sz="1600" b="1" i="0" kern="1200" dirty="0">
                          <a:solidFill>
                            <a:srgbClr val="000000"/>
                          </a:solidFill>
                          <a:effectLst/>
                          <a:latin typeface="Cambria" panose="02040503050406030204" pitchFamily="18" charset="0"/>
                          <a:ea typeface="Cambria" panose="02040503050406030204" pitchFamily="18" charset="0"/>
                          <a:cs typeface="+mn-cs"/>
                        </a:rPr>
                        <a:t>-</a:t>
                      </a:r>
                      <a:r>
                        <a:rPr lang="en-US" sz="1600" b="1" i="0" kern="1200" dirty="0">
                          <a:solidFill>
                            <a:srgbClr val="000000"/>
                          </a:solidFill>
                          <a:effectLst/>
                          <a:latin typeface="Cambria" panose="02040503050406030204" pitchFamily="18" charset="0"/>
                          <a:ea typeface="Cambria" panose="02040503050406030204" pitchFamily="18" charset="0"/>
                          <a:cs typeface="+mn-cs"/>
                        </a:rPr>
                        <a:t>E</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E</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S</a:t>
                      </a:r>
                      <a:r>
                        <a:rPr lang="ru-RU" sz="1600" b="1" i="0" kern="1200" dirty="0">
                          <a:solidFill>
                            <a:srgbClr val="000000"/>
                          </a:solidFill>
                          <a:effectLst/>
                          <a:latin typeface="Cambria" panose="02040503050406030204" pitchFamily="18" charset="0"/>
                          <a:ea typeface="Cambria" panose="02040503050406030204" pitchFamily="18" charset="0"/>
                          <a:cs typeface="+mn-cs"/>
                        </a:rPr>
                        <a:t>-</a:t>
                      </a:r>
                      <a:r>
                        <a:rPr lang="en-US" sz="1600" b="1" i="0" kern="1200" dirty="0">
                          <a:solidFill>
                            <a:srgbClr val="000000"/>
                          </a:solidFill>
                          <a:effectLst/>
                          <a:latin typeface="Cambria" panose="02040503050406030204" pitchFamily="18" charset="0"/>
                          <a:ea typeface="Cambria" panose="02040503050406030204" pitchFamily="18" charset="0"/>
                          <a:cs typeface="+mn-cs"/>
                        </a:rPr>
                        <a:t>E</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S</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S</a:t>
                      </a:r>
                      <a:r>
                        <a:rPr lang="ru-RU" sz="1600" b="1" i="0" kern="1200" dirty="0">
                          <a:solidFill>
                            <a:srgbClr val="000000"/>
                          </a:solidFill>
                          <a:effectLst/>
                          <a:latin typeface="Cambria" panose="02040503050406030204" pitchFamily="18" charset="0"/>
                          <a:ea typeface="Cambria" panose="02040503050406030204" pitchFamily="18" charset="0"/>
                          <a:cs typeface="+mn-cs"/>
                        </a:rPr>
                        <a:t>-</a:t>
                      </a:r>
                      <a:r>
                        <a:rPr lang="en-US" sz="1600" b="1" i="0" kern="1200" dirty="0">
                          <a:solidFill>
                            <a:srgbClr val="000000"/>
                          </a:solidFill>
                          <a:effectLst/>
                          <a:latin typeface="Cambria" panose="02040503050406030204" pitchFamily="18" charset="0"/>
                          <a:ea typeface="Cambria" panose="02040503050406030204" pitchFamily="18" charset="0"/>
                          <a:cs typeface="+mn-cs"/>
                        </a:rPr>
                        <a:t>W</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W</a:t>
                      </a:r>
                      <a:r>
                        <a:rPr lang="ru-KZ"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N</a:t>
                      </a:r>
                      <a:r>
                        <a:rPr lang="ru-RU" sz="1600" b="1" i="0" kern="1200" dirty="0">
                          <a:solidFill>
                            <a:srgbClr val="000000"/>
                          </a:solidFill>
                          <a:effectLst/>
                          <a:latin typeface="Cambria" panose="02040503050406030204" pitchFamily="18" charset="0"/>
                          <a:ea typeface="Cambria" panose="02040503050406030204" pitchFamily="18" charset="0"/>
                          <a:cs typeface="+mn-cs"/>
                        </a:rPr>
                        <a:t>-</a:t>
                      </a:r>
                      <a:r>
                        <a:rPr lang="en-US" sz="1600" b="1" i="0" kern="1200" dirty="0">
                          <a:solidFill>
                            <a:srgbClr val="000000"/>
                          </a:solidFill>
                          <a:effectLst/>
                          <a:latin typeface="Cambria" panose="02040503050406030204" pitchFamily="18" charset="0"/>
                          <a:ea typeface="Cambria" panose="02040503050406030204" pitchFamily="18" charset="0"/>
                          <a:cs typeface="+mn-cs"/>
                        </a:rPr>
                        <a:t>W</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Number of 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837689"/>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January</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16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5</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796771"/>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February</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19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708225"/>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March</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18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8</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017801"/>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April</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209483"/>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May</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19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387987"/>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June</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9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26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086206"/>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July</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74601"/>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August</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393023"/>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September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12</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853367"/>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October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9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7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11</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506103"/>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November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34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7</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685776"/>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December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5</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952813"/>
                  </a:ext>
                </a:extLst>
              </a:tr>
              <a:tr h="101551">
                <a:tc>
                  <a:txBody>
                    <a:bodyPr/>
                    <a:lstStyle/>
                    <a:p>
                      <a:r>
                        <a:rPr lang="en-US" sz="1600" b="1" i="0" kern="1200" dirty="0">
                          <a:solidFill>
                            <a:srgbClr val="000000"/>
                          </a:solidFill>
                          <a:effectLst/>
                          <a:latin typeface="Cambria" panose="02040503050406030204" pitchFamily="18" charset="0"/>
                          <a:ea typeface="Cambria" panose="02040503050406030204" pitchFamily="18" charset="0"/>
                          <a:cs typeface="+mn-cs"/>
                        </a:rPr>
                        <a:t>year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3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14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a:solidFill>
                            <a:srgbClr val="000000"/>
                          </a:solidFill>
                          <a:effectLst/>
                          <a:latin typeface="Cambria" panose="02040503050406030204" pitchFamily="18" charset="0"/>
                          <a:ea typeface="Cambria" panose="02040503050406030204" pitchFamily="18" charset="0"/>
                          <a:cs typeface="+mn-cs"/>
                        </a:rPr>
                        <a:t>29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b="1" i="0" kern="1200" dirty="0">
                          <a:solidFill>
                            <a:srgbClr val="000000"/>
                          </a:solidFill>
                          <a:effectLst/>
                          <a:latin typeface="Cambria" panose="02040503050406030204" pitchFamily="18" charset="0"/>
                          <a:ea typeface="Cambria" panose="02040503050406030204" pitchFamily="18" charset="0"/>
                          <a:cs typeface="+mn-cs"/>
                        </a:rPr>
                        <a:t>10</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693877"/>
                  </a:ext>
                </a:extLst>
              </a:tr>
            </a:tbl>
          </a:graphicData>
        </a:graphic>
      </p:graphicFrame>
    </p:spTree>
    <p:extLst>
      <p:ext uri="{BB962C8B-B14F-4D97-AF65-F5344CB8AC3E}">
        <p14:creationId xmlns:p14="http://schemas.microsoft.com/office/powerpoint/2010/main" val="315060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4CA861-B33B-4493-AE14-C92FBA23B0A9}"/>
              </a:ext>
            </a:extLst>
          </p:cNvPr>
          <p:cNvSpPr>
            <a:spLocks noGrp="1"/>
          </p:cNvSpPr>
          <p:nvPr>
            <p:ph idx="1"/>
          </p:nvPr>
        </p:nvSpPr>
        <p:spPr>
          <a:xfrm>
            <a:off x="838200" y="124645"/>
            <a:ext cx="10515600" cy="947072"/>
          </a:xfrm>
        </p:spPr>
        <p:txBody>
          <a:bodyPr>
            <a:normAutofit/>
          </a:bodyPr>
          <a:lstStyle/>
          <a:p>
            <a:pPr marL="0" indent="0" algn="ctr">
              <a:buNone/>
            </a:pPr>
            <a:r>
              <a:rPr lang="en-US" sz="1800" dirty="0">
                <a:latin typeface="Cambria" panose="02040503050406030204" pitchFamily="18" charset="0"/>
                <a:ea typeface="Cambria" panose="02040503050406030204" pitchFamily="18" charset="0"/>
              </a:rPr>
              <a:t>Wind speed distribution by velocities</a:t>
            </a:r>
            <a:endParaRPr lang="LID4096"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a16="http://schemas.microsoft.com/office/drawing/2014/main" id="{68727867-52A4-49F7-B88C-05FC9750AF61}"/>
              </a:ext>
            </a:extLst>
          </p:cNvPr>
          <p:cNvGraphicFramePr>
            <a:graphicFrameLocks noGrp="1"/>
          </p:cNvGraphicFramePr>
          <p:nvPr>
            <p:extLst>
              <p:ext uri="{D42A27DB-BD31-4B8C-83A1-F6EECF244321}">
                <p14:modId xmlns:p14="http://schemas.microsoft.com/office/powerpoint/2010/main" val="1548607116"/>
              </p:ext>
            </p:extLst>
          </p:nvPr>
        </p:nvGraphicFramePr>
        <p:xfrm>
          <a:off x="304798" y="511278"/>
          <a:ext cx="11582404" cy="4862249"/>
        </p:xfrm>
        <a:graphic>
          <a:graphicData uri="http://schemas.openxmlformats.org/drawingml/2006/table">
            <a:tbl>
              <a:tblPr/>
              <a:tblGrid>
                <a:gridCol w="1161952">
                  <a:extLst>
                    <a:ext uri="{9D8B030D-6E8A-4147-A177-3AD203B41FA5}">
                      <a16:colId xmlns:a16="http://schemas.microsoft.com/office/drawing/2014/main" val="2167801877"/>
                    </a:ext>
                  </a:extLst>
                </a:gridCol>
                <a:gridCol w="744318">
                  <a:extLst>
                    <a:ext uri="{9D8B030D-6E8A-4147-A177-3AD203B41FA5}">
                      <a16:colId xmlns:a16="http://schemas.microsoft.com/office/drawing/2014/main" val="2788177449"/>
                    </a:ext>
                  </a:extLst>
                </a:gridCol>
                <a:gridCol w="744318">
                  <a:extLst>
                    <a:ext uri="{9D8B030D-6E8A-4147-A177-3AD203B41FA5}">
                      <a16:colId xmlns:a16="http://schemas.microsoft.com/office/drawing/2014/main" val="3751421765"/>
                    </a:ext>
                  </a:extLst>
                </a:gridCol>
                <a:gridCol w="744318">
                  <a:extLst>
                    <a:ext uri="{9D8B030D-6E8A-4147-A177-3AD203B41FA5}">
                      <a16:colId xmlns:a16="http://schemas.microsoft.com/office/drawing/2014/main" val="874377838"/>
                    </a:ext>
                  </a:extLst>
                </a:gridCol>
                <a:gridCol w="744318">
                  <a:extLst>
                    <a:ext uri="{9D8B030D-6E8A-4147-A177-3AD203B41FA5}">
                      <a16:colId xmlns:a16="http://schemas.microsoft.com/office/drawing/2014/main" val="2790848082"/>
                    </a:ext>
                  </a:extLst>
                </a:gridCol>
                <a:gridCol w="744318">
                  <a:extLst>
                    <a:ext uri="{9D8B030D-6E8A-4147-A177-3AD203B41FA5}">
                      <a16:colId xmlns:a16="http://schemas.microsoft.com/office/drawing/2014/main" val="3095288902"/>
                    </a:ext>
                  </a:extLst>
                </a:gridCol>
                <a:gridCol w="744318">
                  <a:extLst>
                    <a:ext uri="{9D8B030D-6E8A-4147-A177-3AD203B41FA5}">
                      <a16:colId xmlns:a16="http://schemas.microsoft.com/office/drawing/2014/main" val="920439153"/>
                    </a:ext>
                  </a:extLst>
                </a:gridCol>
                <a:gridCol w="744318">
                  <a:extLst>
                    <a:ext uri="{9D8B030D-6E8A-4147-A177-3AD203B41FA5}">
                      <a16:colId xmlns:a16="http://schemas.microsoft.com/office/drawing/2014/main" val="4044568554"/>
                    </a:ext>
                  </a:extLst>
                </a:gridCol>
                <a:gridCol w="744318">
                  <a:extLst>
                    <a:ext uri="{9D8B030D-6E8A-4147-A177-3AD203B41FA5}">
                      <a16:colId xmlns:a16="http://schemas.microsoft.com/office/drawing/2014/main" val="3801919250"/>
                    </a:ext>
                  </a:extLst>
                </a:gridCol>
                <a:gridCol w="744318">
                  <a:extLst>
                    <a:ext uri="{9D8B030D-6E8A-4147-A177-3AD203B41FA5}">
                      <a16:colId xmlns:a16="http://schemas.microsoft.com/office/drawing/2014/main" val="1585599489"/>
                    </a:ext>
                  </a:extLst>
                </a:gridCol>
                <a:gridCol w="744318">
                  <a:extLst>
                    <a:ext uri="{9D8B030D-6E8A-4147-A177-3AD203B41FA5}">
                      <a16:colId xmlns:a16="http://schemas.microsoft.com/office/drawing/2014/main" val="2945413273"/>
                    </a:ext>
                  </a:extLst>
                </a:gridCol>
                <a:gridCol w="744318">
                  <a:extLst>
                    <a:ext uri="{9D8B030D-6E8A-4147-A177-3AD203B41FA5}">
                      <a16:colId xmlns:a16="http://schemas.microsoft.com/office/drawing/2014/main" val="4000672364"/>
                    </a:ext>
                  </a:extLst>
                </a:gridCol>
                <a:gridCol w="744318">
                  <a:extLst>
                    <a:ext uri="{9D8B030D-6E8A-4147-A177-3AD203B41FA5}">
                      <a16:colId xmlns:a16="http://schemas.microsoft.com/office/drawing/2014/main" val="869331291"/>
                    </a:ext>
                  </a:extLst>
                </a:gridCol>
                <a:gridCol w="744318">
                  <a:extLst>
                    <a:ext uri="{9D8B030D-6E8A-4147-A177-3AD203B41FA5}">
                      <a16:colId xmlns:a16="http://schemas.microsoft.com/office/drawing/2014/main" val="3597220526"/>
                    </a:ext>
                  </a:extLst>
                </a:gridCol>
                <a:gridCol w="744318">
                  <a:extLst>
                    <a:ext uri="{9D8B030D-6E8A-4147-A177-3AD203B41FA5}">
                      <a16:colId xmlns:a16="http://schemas.microsoft.com/office/drawing/2014/main" val="2339382207"/>
                    </a:ext>
                  </a:extLst>
                </a:gridCol>
              </a:tblGrid>
              <a:tr h="358786">
                <a:tc>
                  <a:txBody>
                    <a:bodyPr/>
                    <a:lstStyle/>
                    <a:p>
                      <a:pPr marL="0" algn="l" defTabSz="914400" rtl="0" eaLnBrk="1" latinLnBrk="0" hangingPunct="1"/>
                      <a:endParaRPr lang="ru-KZ" sz="1600" b="1" i="0" kern="1200" dirty="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0-1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4-5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6-7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8-9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10-11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12-13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14-15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16-17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18-20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21-24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25-28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29-34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35-40</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4814445"/>
                  </a:ext>
                </a:extLst>
              </a:tr>
              <a:tr h="457291">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January</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14,8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11,7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8,0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5,4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0,07</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dirty="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68350"/>
                  </a:ext>
                </a:extLst>
              </a:tr>
              <a:tr h="258753">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February</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18,5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15,2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10,6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8,1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0,1</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0,1</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395170"/>
                  </a:ext>
                </a:extLst>
              </a:tr>
              <a:tr h="258753">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March</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19,3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16,4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13,4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9,0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7,4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4,5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0,4</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4671183"/>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April</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28,8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23,8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9,8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7,0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4,6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0,1</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7509473"/>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May</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RU" sz="1600" b="1" i="0" kern="1200">
                          <a:solidFill>
                            <a:srgbClr val="000000"/>
                          </a:solidFill>
                          <a:effectLst/>
                          <a:latin typeface="Cambria" panose="02040503050406030204" pitchFamily="18" charset="0"/>
                          <a:ea typeface="Cambria" panose="02040503050406030204" pitchFamily="18" charset="0"/>
                          <a:cs typeface="+mn-cs"/>
                        </a:rPr>
                        <a:t>31Д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9,5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0,1</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7569998"/>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June</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31,6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27,8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9,7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0,02</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32433"/>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July</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30,6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25,1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22,3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11,0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4,4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983406"/>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August</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28,6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24,6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9,8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7,0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3,7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0,02</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192810"/>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September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8,8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6,5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0,03</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989316"/>
                  </a:ext>
                </a:extLst>
              </a:tr>
              <a:tr h="258753">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October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26,2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22,2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11,5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8,4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RU" sz="1600" b="1" i="0" kern="1200">
                          <a:solidFill>
                            <a:srgbClr val="000000"/>
                          </a:solidFill>
                          <a:effectLst/>
                          <a:latin typeface="Cambria" panose="02040503050406030204" pitchFamily="18" charset="0"/>
                          <a:ea typeface="Cambria" panose="02040503050406030204" pitchFamily="18" charset="0"/>
                          <a:cs typeface="+mn-cs"/>
                        </a:rPr>
                        <a:t>5Д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390399"/>
                  </a:ext>
                </a:extLst>
              </a:tr>
              <a:tr h="258753">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November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22,1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22,6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11,1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8,5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6,0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4„0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1,6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RU" sz="1600" b="1" i="0" kern="1200">
                          <a:solidFill>
                            <a:srgbClr val="000000"/>
                          </a:solidFill>
                          <a:effectLst/>
                          <a:latin typeface="Cambria" panose="02040503050406030204" pitchFamily="18" charset="0"/>
                          <a:ea typeface="Cambria" panose="02040503050406030204" pitchFamily="18" charset="0"/>
                          <a:cs typeface="+mn-cs"/>
                        </a:rPr>
                        <a:t>о,з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0,03</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1788478"/>
                  </a:ext>
                </a:extLst>
              </a:tr>
              <a:tr h="358786">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December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18,1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18,4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13,3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10,0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7,4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5,0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1,9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0,6</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LID4096" sz="1600" b="1" i="0" kern="1200">
                        <a:solidFill>
                          <a:srgbClr val="000000"/>
                        </a:solidFill>
                        <a:effectLst/>
                        <a:latin typeface="Cambria" panose="02040503050406030204" pitchFamily="18" charset="0"/>
                        <a:ea typeface="Cambria" panose="02040503050406030204" pitchFamily="18" charset="0"/>
                        <a:cs typeface="+mn-cs"/>
                      </a:endParaRPr>
                    </a:p>
                  </a:txBody>
                  <a:tcPr marL="42062" marR="42062" marT="21031" marB="210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225636"/>
                  </a:ext>
                </a:extLst>
              </a:tr>
              <a:tr h="258753">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year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63094" marR="63094" marT="31547" marB="3154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24,8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22,8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18,8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11,5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7,8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1,3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0,4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0,2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0,1 </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0,05</a:t>
                      </a:r>
                    </a:p>
                  </a:txBody>
                  <a:tcPr marL="42062" marR="42062" marT="21031" marB="21031"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481075"/>
                  </a:ext>
                </a:extLst>
              </a:tr>
            </a:tbl>
          </a:graphicData>
        </a:graphic>
      </p:graphicFrame>
      <p:graphicFrame>
        <p:nvGraphicFramePr>
          <p:cNvPr id="17" name="Таблица 16">
            <a:extLst>
              <a:ext uri="{FF2B5EF4-FFF2-40B4-BE49-F238E27FC236}">
                <a16:creationId xmlns:a16="http://schemas.microsoft.com/office/drawing/2014/main" id="{65BEB61D-70F3-4B1E-8839-0AFF6BB99A88}"/>
              </a:ext>
            </a:extLst>
          </p:cNvPr>
          <p:cNvGraphicFramePr>
            <a:graphicFrameLocks noGrp="1"/>
          </p:cNvGraphicFramePr>
          <p:nvPr>
            <p:extLst>
              <p:ext uri="{D42A27DB-BD31-4B8C-83A1-F6EECF244321}">
                <p14:modId xmlns:p14="http://schemas.microsoft.com/office/powerpoint/2010/main" val="4132646727"/>
              </p:ext>
            </p:extLst>
          </p:nvPr>
        </p:nvGraphicFramePr>
        <p:xfrm>
          <a:off x="2762869" y="5604820"/>
          <a:ext cx="2551471" cy="753624"/>
        </p:xfrm>
        <a:graphic>
          <a:graphicData uri="http://schemas.openxmlformats.org/drawingml/2006/table">
            <a:tbl>
              <a:tblPr/>
              <a:tblGrid>
                <a:gridCol w="2551471">
                  <a:extLst>
                    <a:ext uri="{9D8B030D-6E8A-4147-A177-3AD203B41FA5}">
                      <a16:colId xmlns:a16="http://schemas.microsoft.com/office/drawing/2014/main" val="482376784"/>
                    </a:ext>
                  </a:extLst>
                </a:gridCol>
              </a:tblGrid>
              <a:tr h="753624">
                <a:tc>
                  <a:txBody>
                    <a:bodyPr/>
                    <a:lstStyle/>
                    <a:p>
                      <a:r>
                        <a:rPr lang="en-US" sz="1600" b="1" i="0" dirty="0">
                          <a:solidFill>
                            <a:srgbClr val="000000"/>
                          </a:solidFill>
                          <a:effectLst/>
                          <a:latin typeface="Cambria" panose="02040503050406030204" pitchFamily="18" charset="0"/>
                          <a:ea typeface="Cambria" panose="02040503050406030204" pitchFamily="18" charset="0"/>
                        </a:rPr>
                        <a:t>The speeds possible once in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281275"/>
                  </a:ext>
                </a:extLst>
              </a:tr>
            </a:tbl>
          </a:graphicData>
        </a:graphic>
      </p:graphicFrame>
      <p:graphicFrame>
        <p:nvGraphicFramePr>
          <p:cNvPr id="18" name="Таблица 17">
            <a:extLst>
              <a:ext uri="{FF2B5EF4-FFF2-40B4-BE49-F238E27FC236}">
                <a16:creationId xmlns:a16="http://schemas.microsoft.com/office/drawing/2014/main" id="{0C08CC5A-85B2-4D15-90B8-A3783ED8F705}"/>
              </a:ext>
            </a:extLst>
          </p:cNvPr>
          <p:cNvGraphicFramePr>
            <a:graphicFrameLocks noGrp="1"/>
          </p:cNvGraphicFramePr>
          <p:nvPr>
            <p:extLst>
              <p:ext uri="{D42A27DB-BD31-4B8C-83A1-F6EECF244321}">
                <p14:modId xmlns:p14="http://schemas.microsoft.com/office/powerpoint/2010/main" val="1354808344"/>
              </p:ext>
            </p:extLst>
          </p:nvPr>
        </p:nvGraphicFramePr>
        <p:xfrm>
          <a:off x="5314340" y="5604820"/>
          <a:ext cx="4572000" cy="753625"/>
        </p:xfrm>
        <a:graphic>
          <a:graphicData uri="http://schemas.openxmlformats.org/drawingml/2006/table">
            <a:tbl>
              <a:tblPr/>
              <a:tblGrid>
                <a:gridCol w="1524000">
                  <a:extLst>
                    <a:ext uri="{9D8B030D-6E8A-4147-A177-3AD203B41FA5}">
                      <a16:colId xmlns:a16="http://schemas.microsoft.com/office/drawing/2014/main" val="3359220259"/>
                    </a:ext>
                  </a:extLst>
                </a:gridCol>
                <a:gridCol w="1524000">
                  <a:extLst>
                    <a:ext uri="{9D8B030D-6E8A-4147-A177-3AD203B41FA5}">
                      <a16:colId xmlns:a16="http://schemas.microsoft.com/office/drawing/2014/main" val="1802715342"/>
                    </a:ext>
                  </a:extLst>
                </a:gridCol>
                <a:gridCol w="1524000">
                  <a:extLst>
                    <a:ext uri="{9D8B030D-6E8A-4147-A177-3AD203B41FA5}">
                      <a16:colId xmlns:a16="http://schemas.microsoft.com/office/drawing/2014/main" val="616364994"/>
                    </a:ext>
                  </a:extLst>
                </a:gridCol>
              </a:tblGrid>
              <a:tr h="413278">
                <a:tc>
                  <a:txBody>
                    <a:bodyPr/>
                    <a:lstStyle/>
                    <a:p>
                      <a:r>
                        <a:rPr lang="ru-RU" sz="1600" b="1" i="0" kern="1200" dirty="0">
                          <a:solidFill>
                            <a:srgbClr val="000000"/>
                          </a:solidFill>
                          <a:effectLst/>
                          <a:latin typeface="Cambria" panose="02040503050406030204" pitchFamily="18" charset="0"/>
                          <a:ea typeface="Cambria" panose="02040503050406030204" pitchFamily="18" charset="0"/>
                          <a:cs typeface="+mn-cs"/>
                        </a:rPr>
                        <a:t>5 </a:t>
                      </a:r>
                      <a:r>
                        <a:rPr lang="en-US" sz="1600" b="1" i="0" kern="1200" dirty="0">
                          <a:solidFill>
                            <a:srgbClr val="000000"/>
                          </a:solidFill>
                          <a:effectLst/>
                          <a:latin typeface="Cambria" panose="02040503050406030204" pitchFamily="18" charset="0"/>
                          <a:ea typeface="Cambria" panose="02040503050406030204" pitchFamily="18" charset="0"/>
                          <a:cs typeface="+mn-cs"/>
                        </a:rPr>
                        <a:t>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kern="1200" dirty="0">
                          <a:solidFill>
                            <a:srgbClr val="000000"/>
                          </a:solidFill>
                          <a:effectLst/>
                          <a:latin typeface="Cambria" panose="02040503050406030204" pitchFamily="18" charset="0"/>
                          <a:ea typeface="Cambria" panose="02040503050406030204" pitchFamily="18" charset="0"/>
                          <a:cs typeface="+mn-cs"/>
                        </a:rPr>
                        <a:t>10</a:t>
                      </a:r>
                      <a:r>
                        <a:rPr lang="en-US" sz="1600" b="1" i="0" kern="1200" dirty="0">
                          <a:solidFill>
                            <a:srgbClr val="000000"/>
                          </a:solidFill>
                          <a:effectLst/>
                          <a:latin typeface="Cambria" panose="02040503050406030204" pitchFamily="18" charset="0"/>
                          <a:ea typeface="Cambria" panose="02040503050406030204" pitchFamily="18" charset="0"/>
                          <a:cs typeface="+mn-cs"/>
                        </a:rPr>
                        <a:t> years</a:t>
                      </a:r>
                      <a:r>
                        <a:rPr lang="ru-RU" sz="1600" b="1" i="0" kern="1200" dirty="0">
                          <a:solidFill>
                            <a:srgbClr val="000000"/>
                          </a:solidFill>
                          <a:effectLst/>
                          <a:latin typeface="Cambria" panose="02040503050406030204" pitchFamily="18" charset="0"/>
                          <a:ea typeface="Cambria" panose="02040503050406030204" pitchFamily="18" charset="0"/>
                          <a:cs typeface="+mn-cs"/>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kern="1200" dirty="0">
                          <a:solidFill>
                            <a:srgbClr val="000000"/>
                          </a:solidFill>
                          <a:effectLst/>
                          <a:latin typeface="Cambria" panose="02040503050406030204" pitchFamily="18" charset="0"/>
                          <a:ea typeface="Cambria" panose="02040503050406030204" pitchFamily="18" charset="0"/>
                          <a:cs typeface="+mn-cs"/>
                        </a:rPr>
                        <a:t>20</a:t>
                      </a:r>
                      <a:r>
                        <a:rPr lang="en-US" sz="1600" b="1" i="0" kern="1200" dirty="0">
                          <a:solidFill>
                            <a:srgbClr val="000000"/>
                          </a:solidFill>
                          <a:effectLst/>
                          <a:latin typeface="Cambria" panose="02040503050406030204" pitchFamily="18" charset="0"/>
                          <a:ea typeface="Cambria" panose="02040503050406030204" pitchFamily="18" charset="0"/>
                          <a:cs typeface="+mn-cs"/>
                        </a:rPr>
                        <a:t> 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7342"/>
                  </a:ext>
                </a:extLst>
              </a:tr>
              <a:tr h="340347">
                <a:tc>
                  <a:txBody>
                    <a:bodyPr/>
                    <a:lstStyle/>
                    <a:p>
                      <a:r>
                        <a:rPr lang="ru-RU" sz="1600" b="1" i="0" dirty="0">
                          <a:solidFill>
                            <a:srgbClr val="000000"/>
                          </a:solidFill>
                          <a:effectLst/>
                          <a:latin typeface="Cambria" panose="02040503050406030204" pitchFamily="18" charset="0"/>
                          <a:ea typeface="Cambria" panose="02040503050406030204" pitchFamily="18" charset="0"/>
                        </a:rPr>
                        <a:t>44 </a:t>
                      </a:r>
                      <a:r>
                        <a:rPr lang="en-US" sz="1600" b="1" i="0" dirty="0">
                          <a:solidFill>
                            <a:srgbClr val="000000"/>
                          </a:solidFill>
                          <a:effectLst/>
                          <a:latin typeface="Cambria" panose="02040503050406030204" pitchFamily="18" charset="0"/>
                          <a:ea typeface="Cambria" panose="02040503050406030204" pitchFamily="18" charset="0"/>
                        </a:rPr>
                        <a:t>m/s</a:t>
                      </a:r>
                      <a:r>
                        <a:rPr lang="ru-RU" sz="1600" b="1" i="0" dirty="0">
                          <a:solidFill>
                            <a:srgbClr val="000000"/>
                          </a:solidFill>
                          <a:effectLst/>
                          <a:latin typeface="Cambria" panose="02040503050406030204" pitchFamily="18" charset="0"/>
                          <a:ea typeface="Cambria" panose="02040503050406030204" pitchFamily="18" charset="0"/>
                        </a:rPr>
                        <a:t> </a:t>
                      </a:r>
                      <a:endParaRPr lang="ru-RU" sz="1600" dirty="0">
                        <a:effectLst/>
                        <a:latin typeface="Cambria" panose="02040503050406030204" pitchFamily="18" charset="0"/>
                        <a:ea typeface="Cambria" panose="020405030504060302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effectLst/>
                          <a:latin typeface="Cambria" panose="02040503050406030204" pitchFamily="18" charset="0"/>
                          <a:ea typeface="Cambria" panose="02040503050406030204" pitchFamily="18" charset="0"/>
                        </a:rPr>
                        <a:t>48 </a:t>
                      </a:r>
                      <a:r>
                        <a:rPr lang="en-US" sz="1600" b="1" i="0" dirty="0">
                          <a:solidFill>
                            <a:srgbClr val="000000"/>
                          </a:solidFill>
                          <a:effectLst/>
                          <a:latin typeface="Cambria" panose="02040503050406030204" pitchFamily="18" charset="0"/>
                          <a:ea typeface="Cambria" panose="02040503050406030204" pitchFamily="18" charset="0"/>
                        </a:rPr>
                        <a:t>m</a:t>
                      </a:r>
                      <a:r>
                        <a:rPr lang="ru-RU" sz="1600" b="1" i="0" dirty="0">
                          <a:solidFill>
                            <a:srgbClr val="000000"/>
                          </a:solidFill>
                          <a:effectLst/>
                          <a:latin typeface="Cambria" panose="02040503050406030204" pitchFamily="18" charset="0"/>
                          <a:ea typeface="Cambria" panose="02040503050406030204" pitchFamily="18" charset="0"/>
                        </a:rPr>
                        <a:t>/</a:t>
                      </a:r>
                      <a:r>
                        <a:rPr lang="en-US" sz="1600" b="1" i="0" dirty="0">
                          <a:solidFill>
                            <a:srgbClr val="000000"/>
                          </a:solidFill>
                          <a:effectLst/>
                          <a:latin typeface="Cambria" panose="02040503050406030204" pitchFamily="18" charset="0"/>
                          <a:ea typeface="Cambria" panose="02040503050406030204" pitchFamily="18" charset="0"/>
                        </a:rPr>
                        <a:t>s</a:t>
                      </a:r>
                      <a:r>
                        <a:rPr lang="ru-RU" sz="1600" b="1" i="0" dirty="0">
                          <a:solidFill>
                            <a:srgbClr val="000000"/>
                          </a:solidFill>
                          <a:effectLst/>
                          <a:latin typeface="Cambria" panose="02040503050406030204" pitchFamily="18" charset="0"/>
                          <a:ea typeface="Cambria" panose="02040503050406030204" pitchFamily="18" charset="0"/>
                        </a:rPr>
                        <a:t> </a:t>
                      </a:r>
                      <a:endParaRPr lang="ru-RU" sz="1600" dirty="0">
                        <a:effectLst/>
                        <a:latin typeface="Cambria" panose="02040503050406030204" pitchFamily="18" charset="0"/>
                        <a:ea typeface="Cambria" panose="020405030504060302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600" b="1" i="0" dirty="0">
                          <a:solidFill>
                            <a:srgbClr val="000000"/>
                          </a:solidFill>
                          <a:effectLst/>
                          <a:latin typeface="Cambria" panose="02040503050406030204" pitchFamily="18" charset="0"/>
                          <a:ea typeface="Cambria" panose="02040503050406030204" pitchFamily="18" charset="0"/>
                        </a:rPr>
                        <a:t>52 </a:t>
                      </a:r>
                      <a:r>
                        <a:rPr lang="en-US" sz="1600" b="1" i="0" dirty="0">
                          <a:solidFill>
                            <a:srgbClr val="000000"/>
                          </a:solidFill>
                          <a:effectLst/>
                          <a:latin typeface="Cambria" panose="02040503050406030204" pitchFamily="18" charset="0"/>
                          <a:ea typeface="Cambria" panose="02040503050406030204" pitchFamily="18" charset="0"/>
                        </a:rPr>
                        <a:t>m</a:t>
                      </a:r>
                      <a:r>
                        <a:rPr lang="ru-RU" sz="1600" b="1" i="0" dirty="0">
                          <a:solidFill>
                            <a:srgbClr val="000000"/>
                          </a:solidFill>
                          <a:effectLst/>
                          <a:latin typeface="Cambria" panose="02040503050406030204" pitchFamily="18" charset="0"/>
                          <a:ea typeface="Cambria" panose="02040503050406030204" pitchFamily="18" charset="0"/>
                        </a:rPr>
                        <a:t>/</a:t>
                      </a:r>
                      <a:r>
                        <a:rPr lang="en-US" sz="1600" b="1" i="0" dirty="0">
                          <a:solidFill>
                            <a:srgbClr val="000000"/>
                          </a:solidFill>
                          <a:effectLst/>
                          <a:latin typeface="Cambria" panose="02040503050406030204" pitchFamily="18" charset="0"/>
                          <a:ea typeface="Cambria" panose="02040503050406030204" pitchFamily="18" charset="0"/>
                        </a:rPr>
                        <a:t>s</a:t>
                      </a:r>
                      <a:endParaRPr lang="ru-RU" sz="1600" dirty="0">
                        <a:effectLst/>
                        <a:latin typeface="Cambria" panose="02040503050406030204" pitchFamily="18" charset="0"/>
                        <a:ea typeface="Cambria" panose="020405030504060302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837927"/>
                  </a:ext>
                </a:extLst>
              </a:tr>
            </a:tbl>
          </a:graphicData>
        </a:graphic>
      </p:graphicFrame>
    </p:spTree>
    <p:extLst>
      <p:ext uri="{BB962C8B-B14F-4D97-AF65-F5344CB8AC3E}">
        <p14:creationId xmlns:p14="http://schemas.microsoft.com/office/powerpoint/2010/main" val="1923992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C3C9EC-2295-4B34-B59D-ABAA2959B461}"/>
              </a:ext>
            </a:extLst>
          </p:cNvPr>
          <p:cNvSpPr>
            <a:spLocks noGrp="1"/>
          </p:cNvSpPr>
          <p:nvPr>
            <p:ph idx="1"/>
          </p:nvPr>
        </p:nvSpPr>
        <p:spPr>
          <a:xfrm>
            <a:off x="285135" y="452280"/>
            <a:ext cx="11068665" cy="5889526"/>
          </a:xfrm>
        </p:spPr>
        <p:txBody>
          <a:bodyPr>
            <a:normAutofit/>
          </a:bodyPr>
          <a:lstStyle/>
          <a:p>
            <a:pPr marL="0" indent="0" algn="r">
              <a:buNone/>
            </a:pPr>
            <a:r>
              <a:rPr lang="en-US" sz="1800" b="1" i="0" dirty="0">
                <a:solidFill>
                  <a:srgbClr val="000000"/>
                </a:solidFill>
                <a:effectLst/>
                <a:latin typeface="Cambria" panose="02040503050406030204" pitchFamily="18" charset="0"/>
                <a:ea typeface="Cambria" panose="02040503050406030204" pitchFamily="18" charset="0"/>
              </a:rPr>
              <a:t>Table 2.2.5</a:t>
            </a:r>
          </a:p>
          <a:p>
            <a:pPr marL="0" indent="0" algn="ctr">
              <a:buNone/>
            </a:pPr>
            <a:r>
              <a:rPr lang="en-US" sz="1800" b="1" i="0" dirty="0">
                <a:solidFill>
                  <a:srgbClr val="000000"/>
                </a:solidFill>
                <a:effectLst/>
                <a:latin typeface="Cambria" panose="02040503050406030204" pitchFamily="18" charset="0"/>
                <a:ea typeface="Cambria" panose="02040503050406030204" pitchFamily="18" charset="0"/>
              </a:rPr>
              <a:t>Probability of maximum wind speeds</a:t>
            </a:r>
          </a:p>
          <a:p>
            <a:pPr marL="0" indent="0">
              <a:buNone/>
            </a:pPr>
            <a:endParaRPr lang="en-US" sz="1800" b="1" dirty="0">
              <a:solidFill>
                <a:srgbClr val="000000"/>
              </a:solidFill>
              <a:latin typeface="Cambria" panose="02040503050406030204" pitchFamily="18" charset="0"/>
              <a:ea typeface="Cambria" panose="02040503050406030204" pitchFamily="18" charset="0"/>
            </a:endParaRPr>
          </a:p>
          <a:p>
            <a:pPr marL="0" indent="0">
              <a:buNone/>
            </a:pPr>
            <a:endParaRPr lang="en-US" sz="1800" b="1" dirty="0">
              <a:solidFill>
                <a:srgbClr val="000000"/>
              </a:solidFill>
              <a:latin typeface="Cambria" panose="02040503050406030204" pitchFamily="18" charset="0"/>
              <a:ea typeface="Cambria" panose="02040503050406030204" pitchFamily="18" charset="0"/>
            </a:endParaRPr>
          </a:p>
          <a:p>
            <a:pPr marL="0" indent="0">
              <a:buNone/>
            </a:pPr>
            <a:endParaRPr lang="en-US" sz="1800" b="1" dirty="0">
              <a:solidFill>
                <a:srgbClr val="000000"/>
              </a:solidFill>
              <a:latin typeface="Cambria" panose="02040503050406030204" pitchFamily="18" charset="0"/>
              <a:ea typeface="Cambria" panose="02040503050406030204" pitchFamily="18" charset="0"/>
            </a:endParaRPr>
          </a:p>
          <a:p>
            <a:pPr marL="0" indent="0">
              <a:buNone/>
            </a:pPr>
            <a:endParaRPr lang="en-US" sz="1800" b="1" dirty="0">
              <a:solidFill>
                <a:srgbClr val="000000"/>
              </a:solidFill>
              <a:latin typeface="Cambria" panose="02040503050406030204" pitchFamily="18" charset="0"/>
              <a:ea typeface="Cambria" panose="02040503050406030204" pitchFamily="18" charset="0"/>
            </a:endParaRPr>
          </a:p>
          <a:p>
            <a:pPr marL="0" indent="0">
              <a:buNone/>
            </a:pPr>
            <a:endParaRPr lang="en-US" sz="1800" b="1" dirty="0">
              <a:solidFill>
                <a:srgbClr val="000000"/>
              </a:solidFill>
              <a:latin typeface="Cambria" panose="02040503050406030204" pitchFamily="18" charset="0"/>
              <a:ea typeface="Cambria" panose="02040503050406030204" pitchFamily="18" charset="0"/>
            </a:endParaRPr>
          </a:p>
          <a:p>
            <a:pPr marL="0" indent="0">
              <a:buNone/>
            </a:pPr>
            <a:endParaRPr lang="en-US" sz="1800" b="1" dirty="0">
              <a:solidFill>
                <a:srgbClr val="000000"/>
              </a:solidFill>
              <a:latin typeface="Cambria" panose="02040503050406030204" pitchFamily="18" charset="0"/>
              <a:ea typeface="Cambria" panose="02040503050406030204" pitchFamily="18" charset="0"/>
            </a:endParaRPr>
          </a:p>
          <a:p>
            <a:pPr marL="0" indent="0" algn="just">
              <a:buNone/>
            </a:pPr>
            <a:r>
              <a:rPr lang="en-US" dirty="0">
                <a:latin typeface="Cambria" panose="02040503050406030204" pitchFamily="18" charset="0"/>
                <a:ea typeface="Cambria" panose="02040503050406030204" pitchFamily="18" charset="0"/>
              </a:rPr>
              <a:t>Maximum velocity in [2.15] should be taken averaged over a 2-minute interval. However, the averaged value is not obtained by the weather vane, so the maximum velocity is corrected by the coefficient </a:t>
            </a:r>
            <a:r>
              <a:rPr lang="el-GR" dirty="0">
                <a:latin typeface="Cambria" panose="02040503050406030204" pitchFamily="18" charset="0"/>
                <a:ea typeface="Cambria" panose="02040503050406030204" pitchFamily="18" charset="0"/>
              </a:rPr>
              <a:t>α</a:t>
            </a:r>
            <a:endParaRPr lang="en-US" dirty="0">
              <a:latin typeface="Cambria" panose="02040503050406030204" pitchFamily="18" charset="0"/>
              <a:ea typeface="Cambria" panose="02040503050406030204" pitchFamily="18" charset="0"/>
            </a:endParaRPr>
          </a:p>
          <a:p>
            <a:pPr marL="0" indent="0" algn="just">
              <a:buNone/>
            </a:pPr>
            <a:endParaRPr lang="en-US" dirty="0">
              <a:latin typeface="Cambria" panose="02040503050406030204" pitchFamily="18" charset="0"/>
              <a:ea typeface="Cambria" panose="02040503050406030204" pitchFamily="18" charset="0"/>
            </a:endParaRPr>
          </a:p>
          <a:p>
            <a:pPr marL="0" indent="0" algn="just">
              <a:buNone/>
            </a:pPr>
            <a:r>
              <a:rPr lang="en-US" dirty="0">
                <a:latin typeface="Cambria" panose="02040503050406030204" pitchFamily="18" charset="0"/>
                <a:ea typeface="Cambria" panose="02040503050406030204" pitchFamily="18" charset="0"/>
              </a:rPr>
              <a:t>as amended</a:t>
            </a:r>
            <a:endParaRPr lang="LID4096" dirty="0">
              <a:latin typeface="Cambria" panose="02040503050406030204" pitchFamily="18" charset="0"/>
              <a:ea typeface="Cambria" panose="02040503050406030204" pitchFamily="18" charset="0"/>
            </a:endParaRPr>
          </a:p>
        </p:txBody>
      </p:sp>
      <p:graphicFrame>
        <p:nvGraphicFramePr>
          <p:cNvPr id="8" name="Таблица 7">
            <a:extLst>
              <a:ext uri="{FF2B5EF4-FFF2-40B4-BE49-F238E27FC236}">
                <a16:creationId xmlns:a16="http://schemas.microsoft.com/office/drawing/2014/main" id="{1A4B2051-3E1C-4DC5-8388-8E71D8E2A21E}"/>
              </a:ext>
            </a:extLst>
          </p:cNvPr>
          <p:cNvGraphicFramePr>
            <a:graphicFrameLocks noGrp="1"/>
          </p:cNvGraphicFramePr>
          <p:nvPr>
            <p:extLst>
              <p:ext uri="{D42A27DB-BD31-4B8C-83A1-F6EECF244321}">
                <p14:modId xmlns:p14="http://schemas.microsoft.com/office/powerpoint/2010/main" val="3547352333"/>
              </p:ext>
            </p:extLst>
          </p:nvPr>
        </p:nvGraphicFramePr>
        <p:xfrm>
          <a:off x="462117" y="1201991"/>
          <a:ext cx="11267766" cy="2301240"/>
        </p:xfrm>
        <a:graphic>
          <a:graphicData uri="http://schemas.openxmlformats.org/drawingml/2006/table">
            <a:tbl>
              <a:tblPr/>
              <a:tblGrid>
                <a:gridCol w="1251974">
                  <a:extLst>
                    <a:ext uri="{9D8B030D-6E8A-4147-A177-3AD203B41FA5}">
                      <a16:colId xmlns:a16="http://schemas.microsoft.com/office/drawing/2014/main" val="1773187709"/>
                    </a:ext>
                  </a:extLst>
                </a:gridCol>
                <a:gridCol w="1251974">
                  <a:extLst>
                    <a:ext uri="{9D8B030D-6E8A-4147-A177-3AD203B41FA5}">
                      <a16:colId xmlns:a16="http://schemas.microsoft.com/office/drawing/2014/main" val="2223320510"/>
                    </a:ext>
                  </a:extLst>
                </a:gridCol>
                <a:gridCol w="1251974">
                  <a:extLst>
                    <a:ext uri="{9D8B030D-6E8A-4147-A177-3AD203B41FA5}">
                      <a16:colId xmlns:a16="http://schemas.microsoft.com/office/drawing/2014/main" val="3905804818"/>
                    </a:ext>
                  </a:extLst>
                </a:gridCol>
                <a:gridCol w="1251974">
                  <a:extLst>
                    <a:ext uri="{9D8B030D-6E8A-4147-A177-3AD203B41FA5}">
                      <a16:colId xmlns:a16="http://schemas.microsoft.com/office/drawing/2014/main" val="3413560285"/>
                    </a:ext>
                  </a:extLst>
                </a:gridCol>
                <a:gridCol w="1251974">
                  <a:extLst>
                    <a:ext uri="{9D8B030D-6E8A-4147-A177-3AD203B41FA5}">
                      <a16:colId xmlns:a16="http://schemas.microsoft.com/office/drawing/2014/main" val="522283214"/>
                    </a:ext>
                  </a:extLst>
                </a:gridCol>
                <a:gridCol w="1251974">
                  <a:extLst>
                    <a:ext uri="{9D8B030D-6E8A-4147-A177-3AD203B41FA5}">
                      <a16:colId xmlns:a16="http://schemas.microsoft.com/office/drawing/2014/main" val="2846736802"/>
                    </a:ext>
                  </a:extLst>
                </a:gridCol>
                <a:gridCol w="1251974">
                  <a:extLst>
                    <a:ext uri="{9D8B030D-6E8A-4147-A177-3AD203B41FA5}">
                      <a16:colId xmlns:a16="http://schemas.microsoft.com/office/drawing/2014/main" val="292709808"/>
                    </a:ext>
                  </a:extLst>
                </a:gridCol>
                <a:gridCol w="1251974">
                  <a:extLst>
                    <a:ext uri="{9D8B030D-6E8A-4147-A177-3AD203B41FA5}">
                      <a16:colId xmlns:a16="http://schemas.microsoft.com/office/drawing/2014/main" val="1012516473"/>
                    </a:ext>
                  </a:extLst>
                </a:gridCol>
                <a:gridCol w="1251974">
                  <a:extLst>
                    <a:ext uri="{9D8B030D-6E8A-4147-A177-3AD203B41FA5}">
                      <a16:colId xmlns:a16="http://schemas.microsoft.com/office/drawing/2014/main" val="2129589558"/>
                    </a:ext>
                  </a:extLst>
                </a:gridCol>
              </a:tblGrid>
              <a:tr h="447827">
                <a:tc rowSpan="2">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Weather stations</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Wind speed m/s at the height of the weather vane once per</a:t>
                      </a:r>
                    </a:p>
                  </a:txBody>
                  <a:tcPr marL="70104" marR="70104" marT="35052" marB="35052"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endParaRPr lang="en-US" sz="1600" b="1" i="0" kern="1200" dirty="0">
                        <a:solidFill>
                          <a:srgbClr val="000000"/>
                        </a:solidFill>
                        <a:effectLst/>
                        <a:latin typeface="+mn-lt"/>
                        <a:ea typeface="+mn-ea"/>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endParaRPr lang="LID4096" sz="1600" b="1" i="0" kern="1200" dirty="0">
                        <a:solidFill>
                          <a:srgbClr val="000000"/>
                        </a:solidFill>
                        <a:effectLst/>
                        <a:latin typeface="+mn-lt"/>
                        <a:ea typeface="+mn-ea"/>
                        <a:cs typeface="+mn-cs"/>
                      </a:endParaRPr>
                    </a:p>
                  </a:txBody>
                  <a:tcPr marL="70104" marR="70104" marT="35052" marB="35052">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endParaRPr lang="LID4096" sz="1600" b="1" i="0" kern="1200" dirty="0">
                        <a:solidFill>
                          <a:srgbClr val="000000"/>
                        </a:solidFill>
                        <a:effectLst/>
                        <a:latin typeface="+mn-lt"/>
                        <a:ea typeface="+mn-ea"/>
                        <a:cs typeface="+mn-cs"/>
                      </a:endParaRPr>
                    </a:p>
                  </a:txBody>
                  <a:tcPr marL="70104" marR="70104" marT="35052" marB="35052">
                    <a:lnB w="6350" cap="flat" cmpd="sng" algn="ctr">
                      <a:solidFill>
                        <a:srgbClr val="000000"/>
                      </a:solidFill>
                      <a:prstDash val="solid"/>
                      <a:round/>
                      <a:headEnd type="none" w="med" len="med"/>
                      <a:tailEnd type="none" w="med" len="med"/>
                    </a:lnB>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rgbClr val="000000"/>
                          </a:solidFill>
                          <a:effectLst/>
                          <a:latin typeface="Cambria" panose="02040503050406030204" pitchFamily="18" charset="0"/>
                          <a:ea typeface="Cambria" panose="02040503050406030204" pitchFamily="18" charset="0"/>
                          <a:cs typeface="+mn-cs"/>
                        </a:rPr>
                        <a:t>Wind speed at an altitude of 100 m once per</a:t>
                      </a:r>
                    </a:p>
                    <a:p>
                      <a:pPr marL="0" algn="l" defTabSz="914400" rtl="0" eaLnBrk="1" latinLnBrk="0" hangingPunct="1"/>
                      <a:endParaRPr lang="LID4096"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lnB w="635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endParaRPr lang="LID4096" sz="1600" b="1" i="0" kern="1200">
                        <a:solidFill>
                          <a:srgbClr val="000000"/>
                        </a:solidFill>
                        <a:effectLst/>
                        <a:latin typeface="+mn-lt"/>
                        <a:ea typeface="+mn-ea"/>
                        <a:cs typeface="+mn-cs"/>
                      </a:endParaRPr>
                    </a:p>
                  </a:txBody>
                  <a:tcPr marL="70104" marR="70104" marT="35052" marB="35052">
                    <a:lnB w="635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endParaRPr lang="LID4096" sz="1600" b="1" i="0" kern="1200">
                        <a:solidFill>
                          <a:srgbClr val="000000"/>
                        </a:solidFill>
                        <a:effectLst/>
                        <a:latin typeface="+mn-lt"/>
                        <a:ea typeface="+mn-ea"/>
                        <a:cs typeface="+mn-cs"/>
                      </a:endParaRPr>
                    </a:p>
                  </a:txBody>
                  <a:tcPr marL="70104" marR="70104" marT="35052" marB="35052">
                    <a:lnB w="635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endParaRPr lang="LID4096" sz="1600" b="1" i="0" kern="1200" dirty="0">
                        <a:solidFill>
                          <a:srgbClr val="000000"/>
                        </a:solidFill>
                        <a:effectLst/>
                        <a:latin typeface="+mn-lt"/>
                        <a:ea typeface="+mn-ea"/>
                        <a:cs typeface="+mn-cs"/>
                      </a:endParaRPr>
                    </a:p>
                  </a:txBody>
                  <a:tcPr marL="70104" marR="70104" marT="35052" marB="35052"/>
                </a:tc>
                <a:extLst>
                  <a:ext uri="{0D108BD9-81ED-4DB2-BD59-A6C34878D82A}">
                    <a16:rowId xmlns:a16="http://schemas.microsoft.com/office/drawing/2014/main" val="1835444683"/>
                  </a:ext>
                </a:extLst>
              </a:tr>
              <a:tr h="252055">
                <a:tc vMerge="1">
                  <a:txBody>
                    <a:bodyPr/>
                    <a:lstStyle/>
                    <a:p>
                      <a:pPr marL="0" algn="l" defTabSz="914400" rtl="0" eaLnBrk="1" latinLnBrk="0" hangingPunct="1"/>
                      <a:endParaRPr lang="ru-RU" sz="1600" b="1" i="0" kern="1200" dirty="0">
                        <a:solidFill>
                          <a:srgbClr val="000000"/>
                        </a:solidFill>
                        <a:effectLst/>
                        <a:latin typeface="+mn-lt"/>
                        <a:ea typeface="+mn-ea"/>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1</a:t>
                      </a:r>
                      <a:r>
                        <a:rPr lang="en-US" sz="1600" b="1" i="0" kern="1200" dirty="0">
                          <a:solidFill>
                            <a:srgbClr val="000000"/>
                          </a:solidFill>
                          <a:effectLst/>
                          <a:latin typeface="Cambria" panose="02040503050406030204" pitchFamily="18" charset="0"/>
                          <a:ea typeface="Cambria" panose="02040503050406030204" pitchFamily="18" charset="0"/>
                          <a:cs typeface="+mn-cs"/>
                        </a:rPr>
                        <a:t> year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5 </a:t>
                      </a:r>
                      <a:r>
                        <a:rPr lang="en-US" sz="1600" b="1" i="0" kern="1200" dirty="0">
                          <a:solidFill>
                            <a:srgbClr val="000000"/>
                          </a:solidFill>
                          <a:effectLst/>
                          <a:latin typeface="Cambria" panose="02040503050406030204" pitchFamily="18" charset="0"/>
                          <a:ea typeface="Cambria" panose="02040503050406030204" pitchFamily="18" charset="0"/>
                          <a:cs typeface="+mn-cs"/>
                        </a:rPr>
                        <a:t>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10</a:t>
                      </a:r>
                      <a:r>
                        <a:rPr lang="en-US" sz="1600" b="1" i="0" kern="1200" dirty="0">
                          <a:solidFill>
                            <a:srgbClr val="000000"/>
                          </a:solidFill>
                          <a:effectLst/>
                          <a:latin typeface="Cambria" panose="02040503050406030204" pitchFamily="18" charset="0"/>
                          <a:ea typeface="Cambria" panose="02040503050406030204" pitchFamily="18" charset="0"/>
                          <a:cs typeface="+mn-cs"/>
                        </a:rPr>
                        <a:t> 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20</a:t>
                      </a:r>
                      <a:r>
                        <a:rPr lang="en-US" sz="1600" b="1" i="0" kern="1200" dirty="0">
                          <a:solidFill>
                            <a:srgbClr val="000000"/>
                          </a:solidFill>
                          <a:effectLst/>
                          <a:latin typeface="Cambria" panose="02040503050406030204" pitchFamily="18" charset="0"/>
                          <a:ea typeface="Cambria" panose="02040503050406030204" pitchFamily="18" charset="0"/>
                          <a:cs typeface="+mn-cs"/>
                        </a:rPr>
                        <a:t> 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1</a:t>
                      </a:r>
                      <a:r>
                        <a:rPr lang="en-US" sz="1600" b="1" i="0" kern="1200" dirty="0">
                          <a:solidFill>
                            <a:srgbClr val="000000"/>
                          </a:solidFill>
                          <a:effectLst/>
                          <a:latin typeface="Cambria" panose="02040503050406030204" pitchFamily="18" charset="0"/>
                          <a:ea typeface="Cambria" panose="02040503050406030204" pitchFamily="18" charset="0"/>
                          <a:cs typeface="+mn-cs"/>
                        </a:rPr>
                        <a:t> year</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5 </a:t>
                      </a:r>
                      <a:r>
                        <a:rPr lang="en-US" sz="1600" b="1" i="0" kern="1200" dirty="0">
                          <a:solidFill>
                            <a:srgbClr val="000000"/>
                          </a:solidFill>
                          <a:effectLst/>
                          <a:latin typeface="Cambria" panose="02040503050406030204" pitchFamily="18" charset="0"/>
                          <a:ea typeface="Cambria" panose="02040503050406030204" pitchFamily="18" charset="0"/>
                          <a:cs typeface="+mn-cs"/>
                        </a:rPr>
                        <a:t>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10</a:t>
                      </a:r>
                      <a:r>
                        <a:rPr lang="en-US" sz="1600" b="1" i="0" kern="1200" dirty="0">
                          <a:solidFill>
                            <a:srgbClr val="000000"/>
                          </a:solidFill>
                          <a:effectLst/>
                          <a:latin typeface="Cambria" panose="02040503050406030204" pitchFamily="18" charset="0"/>
                          <a:ea typeface="Cambria" panose="02040503050406030204" pitchFamily="18" charset="0"/>
                          <a:cs typeface="+mn-cs"/>
                        </a:rPr>
                        <a:t> 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600" b="1" i="0" kern="1200" dirty="0">
                          <a:solidFill>
                            <a:srgbClr val="000000"/>
                          </a:solidFill>
                          <a:effectLst/>
                          <a:latin typeface="Cambria" panose="02040503050406030204" pitchFamily="18" charset="0"/>
                          <a:ea typeface="Cambria" panose="02040503050406030204" pitchFamily="18" charset="0"/>
                          <a:cs typeface="+mn-cs"/>
                        </a:rPr>
                        <a:t>20</a:t>
                      </a:r>
                      <a:r>
                        <a:rPr lang="en-US" sz="1600" b="1" i="0" kern="1200" dirty="0">
                          <a:solidFill>
                            <a:srgbClr val="000000"/>
                          </a:solidFill>
                          <a:effectLst/>
                          <a:latin typeface="Cambria" panose="02040503050406030204" pitchFamily="18" charset="0"/>
                          <a:ea typeface="Cambria" panose="02040503050406030204" pitchFamily="18" charset="0"/>
                          <a:cs typeface="+mn-cs"/>
                        </a:rPr>
                        <a:t> years</a:t>
                      </a:r>
                      <a:endParaRPr lang="ru-RU"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nchor="ct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226712"/>
                  </a:ext>
                </a:extLst>
              </a:tr>
              <a:tr h="252055">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Murmansk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18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20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21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22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22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23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34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38</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870386"/>
                  </a:ext>
                </a:extLst>
              </a:tr>
              <a:tr h="252055">
                <a:tc>
                  <a:txBody>
                    <a:bodyPr/>
                    <a:lstStyle/>
                    <a:p>
                      <a:pPr marL="0" algn="l" defTabSz="914400" rtl="0" eaLnBrk="1" latinLnBrk="0" hangingPunct="1"/>
                      <a:r>
                        <a:rPr lang="en-US" sz="1600" b="1" i="0" kern="1200" dirty="0">
                          <a:solidFill>
                            <a:srgbClr val="000000"/>
                          </a:solidFill>
                          <a:effectLst/>
                          <a:latin typeface="Cambria" panose="02040503050406030204" pitchFamily="18" charset="0"/>
                          <a:ea typeface="Cambria" panose="02040503050406030204" pitchFamily="18" charset="0"/>
                          <a:cs typeface="+mn-cs"/>
                        </a:rPr>
                        <a:t>Arkhangelsk</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14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15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16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17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21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dirty="0">
                          <a:solidFill>
                            <a:srgbClr val="000000"/>
                          </a:solidFill>
                          <a:effectLst/>
                          <a:latin typeface="Cambria" panose="02040503050406030204" pitchFamily="18" charset="0"/>
                          <a:ea typeface="Cambria" panose="02040503050406030204" pitchFamily="18" charset="0"/>
                          <a:cs typeface="+mn-cs"/>
                        </a:rPr>
                        <a:t>25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28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30</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822648"/>
                  </a:ext>
                </a:extLst>
              </a:tr>
              <a:tr h="447827">
                <a:tc>
                  <a:txBody>
                    <a:bodyPr/>
                    <a:lstStyle/>
                    <a:p>
                      <a:pPr marL="0" algn="l" defTabSz="914400" rtl="0" eaLnBrk="1" latinLnBrk="0" hangingPunct="1"/>
                      <a:r>
                        <a:rPr lang="en-US" sz="1600" b="1" i="0" kern="1200" dirty="0" err="1">
                          <a:solidFill>
                            <a:srgbClr val="000000"/>
                          </a:solidFill>
                          <a:effectLst/>
                          <a:latin typeface="Cambria" panose="02040503050406030204" pitchFamily="18" charset="0"/>
                          <a:ea typeface="Cambria" panose="02040503050406030204" pitchFamily="18" charset="0"/>
                          <a:cs typeface="+mn-cs"/>
                        </a:rPr>
                        <a:t>Markhota</a:t>
                      </a:r>
                      <a:r>
                        <a:rPr lang="en-US" sz="1600" b="1" i="0" kern="1200" dirty="0">
                          <a:solidFill>
                            <a:srgbClr val="000000"/>
                          </a:solidFill>
                          <a:effectLst/>
                          <a:latin typeface="Cambria" panose="02040503050406030204" pitchFamily="18" charset="0"/>
                          <a:ea typeface="Cambria" panose="02040503050406030204" pitchFamily="18" charset="0"/>
                          <a:cs typeface="+mn-cs"/>
                        </a:rPr>
                        <a:t> Pass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50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56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58 </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1600" b="1" i="0" kern="1200">
                          <a:solidFill>
                            <a:srgbClr val="000000"/>
                          </a:solidFill>
                          <a:effectLst/>
                          <a:latin typeface="Cambria" panose="02040503050406030204" pitchFamily="18" charset="0"/>
                          <a:ea typeface="Cambria" panose="02040503050406030204" pitchFamily="18" charset="0"/>
                          <a:cs typeface="+mn-cs"/>
                        </a:rPr>
                        <a:t>63</a:t>
                      </a:r>
                    </a:p>
                  </a:txBody>
                  <a:tcPr marL="70104" marR="70104" marT="35052" marB="3505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endParaRPr lang="LID4096"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marL="0" algn="l" defTabSz="914400" rtl="0" eaLnBrk="1" latinLnBrk="0" hangingPunct="1"/>
                      <a:endParaRPr lang="LID4096"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lnT w="6350" cap="flat" cmpd="sng" algn="ctr">
                      <a:solidFill>
                        <a:srgbClr val="000000"/>
                      </a:solidFill>
                      <a:prstDash val="solid"/>
                      <a:round/>
                      <a:headEnd type="none" w="med" len="med"/>
                      <a:tailEnd type="none" w="med" len="med"/>
                    </a:lnT>
                  </a:tcPr>
                </a:tc>
                <a:tc>
                  <a:txBody>
                    <a:bodyPr/>
                    <a:lstStyle/>
                    <a:p>
                      <a:pPr marL="0" algn="l" defTabSz="914400" rtl="0" eaLnBrk="1" latinLnBrk="0" hangingPunct="1"/>
                      <a:endParaRPr lang="LID4096"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lnT w="6350" cap="flat" cmpd="sng" algn="ctr">
                      <a:solidFill>
                        <a:srgbClr val="000000"/>
                      </a:solidFill>
                      <a:prstDash val="solid"/>
                      <a:round/>
                      <a:headEnd type="none" w="med" len="med"/>
                      <a:tailEnd type="none" w="med" len="med"/>
                    </a:lnT>
                  </a:tcPr>
                </a:tc>
                <a:tc>
                  <a:txBody>
                    <a:bodyPr/>
                    <a:lstStyle/>
                    <a:p>
                      <a:pPr marL="0" algn="l" defTabSz="914400" rtl="0" eaLnBrk="1" latinLnBrk="0" hangingPunct="1"/>
                      <a:endParaRPr lang="LID4096" sz="1600" b="1" i="0" kern="1200" dirty="0">
                        <a:solidFill>
                          <a:srgbClr val="000000"/>
                        </a:solidFill>
                        <a:effectLst/>
                        <a:latin typeface="Cambria" panose="02040503050406030204" pitchFamily="18" charset="0"/>
                        <a:ea typeface="Cambria" panose="02040503050406030204" pitchFamily="18" charset="0"/>
                        <a:cs typeface="+mn-cs"/>
                      </a:endParaRPr>
                    </a:p>
                  </a:txBody>
                  <a:tcPr marL="70104" marR="70104" marT="35052" marB="35052">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36655933"/>
                  </a:ext>
                </a:extLst>
              </a:tr>
            </a:tbl>
          </a:graphicData>
        </a:graphic>
      </p:graphicFrame>
      <p:pic>
        <p:nvPicPr>
          <p:cNvPr id="11" name="Рисунок 10">
            <a:extLst>
              <a:ext uri="{FF2B5EF4-FFF2-40B4-BE49-F238E27FC236}">
                <a16:creationId xmlns:a16="http://schemas.microsoft.com/office/drawing/2014/main" id="{DC25791E-A9F3-455A-95E9-89DA342F5F5D}"/>
              </a:ext>
            </a:extLst>
          </p:cNvPr>
          <p:cNvPicPr>
            <a:picLocks noChangeAspect="1"/>
          </p:cNvPicPr>
          <p:nvPr/>
        </p:nvPicPr>
        <p:blipFill>
          <a:blip r:embed="rId2"/>
          <a:stretch>
            <a:fillRect/>
          </a:stretch>
        </p:blipFill>
        <p:spPr>
          <a:xfrm>
            <a:off x="4516539" y="4590126"/>
            <a:ext cx="3670486" cy="660299"/>
          </a:xfrm>
          <a:prstGeom prst="rect">
            <a:avLst/>
          </a:prstGeom>
        </p:spPr>
      </p:pic>
      <p:pic>
        <p:nvPicPr>
          <p:cNvPr id="13" name="Рисунок 12">
            <a:extLst>
              <a:ext uri="{FF2B5EF4-FFF2-40B4-BE49-F238E27FC236}">
                <a16:creationId xmlns:a16="http://schemas.microsoft.com/office/drawing/2014/main" id="{2C03CF2B-84DA-4482-8B73-3416DE87E0AE}"/>
              </a:ext>
            </a:extLst>
          </p:cNvPr>
          <p:cNvPicPr>
            <a:picLocks noChangeAspect="1"/>
          </p:cNvPicPr>
          <p:nvPr/>
        </p:nvPicPr>
        <p:blipFill>
          <a:blip r:embed="rId3"/>
          <a:stretch>
            <a:fillRect/>
          </a:stretch>
        </p:blipFill>
        <p:spPr>
          <a:xfrm>
            <a:off x="2754568" y="5865900"/>
            <a:ext cx="7125556" cy="475906"/>
          </a:xfrm>
          <a:prstGeom prst="rect">
            <a:avLst/>
          </a:prstGeom>
        </p:spPr>
      </p:pic>
    </p:spTree>
    <p:extLst>
      <p:ext uri="{BB962C8B-B14F-4D97-AF65-F5344CB8AC3E}">
        <p14:creationId xmlns:p14="http://schemas.microsoft.com/office/powerpoint/2010/main" val="18580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D45749B-FCCD-4195-8A50-20ABE6C55661}"/>
              </a:ext>
            </a:extLst>
          </p:cNvPr>
          <p:cNvSpPr>
            <a:spLocks noGrp="1"/>
          </p:cNvSpPr>
          <p:nvPr>
            <p:ph idx="1"/>
          </p:nvPr>
        </p:nvSpPr>
        <p:spPr>
          <a:xfrm>
            <a:off x="226141" y="285135"/>
            <a:ext cx="11484077" cy="6292645"/>
          </a:xfrm>
        </p:spPr>
        <p:txBody>
          <a:bodyPr>
            <a:normAutofit/>
          </a:bodyPr>
          <a:lstStyle/>
          <a:p>
            <a:pPr algn="just"/>
            <a:r>
              <a:rPr lang="en-US" dirty="0">
                <a:latin typeface="Cambria" panose="02040503050406030204" pitchFamily="18" charset="0"/>
                <a:ea typeface="Cambria" panose="02040503050406030204" pitchFamily="18" charset="0"/>
              </a:rPr>
              <a:t>To calculate the strength and stability of wind turbines, it is necessary to take into account the wind gusts and the dynamic additive (coefficient) to the velocity head caused by them, which is determined by the formula:</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v</a:t>
            </a:r>
            <a:r>
              <a:rPr lang="el-GR" baseline="-25000" dirty="0">
                <a:latin typeface="Cambria" panose="02040503050406030204" pitchFamily="18" charset="0"/>
                <a:ea typeface="Cambria" panose="02040503050406030204" pitchFamily="18" charset="0"/>
              </a:rPr>
              <a:t>Δ</a:t>
            </a:r>
            <a:r>
              <a:rPr lang="en-US" baseline="-25000" dirty="0">
                <a:latin typeface="Cambria" panose="02040503050406030204" pitchFamily="18" charset="0"/>
                <a:ea typeface="Cambria" panose="02040503050406030204" pitchFamily="18" charset="0"/>
              </a:rPr>
              <a:t>t, max</a:t>
            </a:r>
            <a:r>
              <a:rPr lang="en-US" dirty="0">
                <a:latin typeface="Cambria" panose="02040503050406030204" pitchFamily="18" charset="0"/>
                <a:ea typeface="Cambria" panose="02040503050406030204" pitchFamily="18" charset="0"/>
              </a:rPr>
              <a:t> is the maximum wind speed averaged over a longer time </a:t>
            </a:r>
            <a:r>
              <a:rPr lang="el-GR" dirty="0">
                <a:latin typeface="Cambria" panose="02040503050406030204" pitchFamily="18" charset="0"/>
                <a:ea typeface="Cambria" panose="02040503050406030204" pitchFamily="18" charset="0"/>
              </a:rPr>
              <a:t>Δ</a:t>
            </a:r>
            <a:r>
              <a:rPr lang="en-US" dirty="0">
                <a:latin typeface="Cambria" panose="02040503050406030204" pitchFamily="18" charset="0"/>
                <a:ea typeface="Cambria" panose="02040503050406030204" pitchFamily="18" charset="0"/>
              </a:rPr>
              <a:t>t&lt;&lt;t. </a:t>
            </a:r>
          </a:p>
          <a:p>
            <a:pPr algn="just"/>
            <a:r>
              <a:rPr lang="en-US" dirty="0">
                <a:latin typeface="Cambria" panose="02040503050406030204" pitchFamily="18" charset="0"/>
                <a:ea typeface="Cambria" panose="02040503050406030204" pitchFamily="18" charset="0"/>
              </a:rPr>
              <a:t>If we take t = 2 min</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The gust coefficient depends on the accepted values of </a:t>
            </a:r>
            <a:r>
              <a:rPr lang="el-GR" dirty="0">
                <a:latin typeface="Cambria" panose="02040503050406030204" pitchFamily="18" charset="0"/>
                <a:ea typeface="Cambria" panose="02040503050406030204" pitchFamily="18" charset="0"/>
              </a:rPr>
              <a:t>Δ</a:t>
            </a:r>
            <a:r>
              <a:rPr lang="en-US" dirty="0">
                <a:latin typeface="Cambria" panose="02040503050406030204" pitchFamily="18" charset="0"/>
                <a:ea typeface="Cambria" panose="02040503050406030204" pitchFamily="18" charset="0"/>
              </a:rPr>
              <a:t>t, t, </a:t>
            </a:r>
            <a:r>
              <a:rPr lang="en-US" dirty="0" err="1">
                <a:latin typeface="Cambria" panose="02040503050406030204" pitchFamily="18" charset="0"/>
                <a:ea typeface="Cambria" panose="02040503050406030204" pitchFamily="18" charset="0"/>
              </a:rPr>
              <a:t>v</a:t>
            </a:r>
            <a:r>
              <a:rPr lang="en-US" baseline="-25000" dirty="0" err="1">
                <a:latin typeface="Cambria" panose="02040503050406030204" pitchFamily="18" charset="0"/>
                <a:ea typeface="Cambria" panose="02040503050406030204" pitchFamily="18" charset="0"/>
              </a:rPr>
              <a:t>t</a:t>
            </a:r>
            <a:r>
              <a:rPr lang="en-US" dirty="0">
                <a:latin typeface="Cambria" panose="02040503050406030204" pitchFamily="18" charset="0"/>
                <a:ea typeface="Cambria" panose="02040503050406030204" pitchFamily="18" charset="0"/>
              </a:rPr>
              <a:t>, height from the ground surface, interception of the underlying surface, and a number of other factors.</a:t>
            </a:r>
          </a:p>
          <a:p>
            <a:pPr algn="just"/>
            <a:r>
              <a:rPr lang="en-US" dirty="0">
                <a:latin typeface="Cambria" panose="02040503050406030204" pitchFamily="18" charset="0"/>
                <a:ea typeface="Cambria" panose="02040503050406030204" pitchFamily="18" charset="0"/>
              </a:rPr>
              <a:t>Usually at the vane height, K</a:t>
            </a:r>
            <a:r>
              <a:rPr lang="ru-RU" baseline="-25000" dirty="0">
                <a:latin typeface="Cambria" panose="02040503050406030204" pitchFamily="18" charset="0"/>
                <a:ea typeface="Cambria" panose="02040503050406030204" pitchFamily="18" charset="0"/>
              </a:rPr>
              <a:t>пор</a:t>
            </a:r>
            <a:r>
              <a:rPr lang="en-US" dirty="0">
                <a:latin typeface="Cambria" panose="02040503050406030204" pitchFamily="18" charset="0"/>
                <a:ea typeface="Cambria" panose="02040503050406030204" pitchFamily="18" charset="0"/>
              </a:rPr>
              <a:t> = 1.2-1.3, and at the height K</a:t>
            </a:r>
            <a:r>
              <a:rPr lang="ru-RU" baseline="-25000" dirty="0">
                <a:latin typeface="Cambria" panose="02040503050406030204" pitchFamily="18" charset="0"/>
                <a:ea typeface="Cambria" panose="02040503050406030204" pitchFamily="18" charset="0"/>
              </a:rPr>
              <a:t>пор</a:t>
            </a:r>
            <a:r>
              <a:rPr lang="en-US" dirty="0">
                <a:latin typeface="Cambria" panose="02040503050406030204" pitchFamily="18" charset="0"/>
                <a:ea typeface="Cambria" panose="02040503050406030204" pitchFamily="18" charset="0"/>
              </a:rPr>
              <a:t> = 1.15-1.2.</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B63800C4-B01F-4E65-8EFC-370F5AB95689}"/>
              </a:ext>
            </a:extLst>
          </p:cNvPr>
          <p:cNvPicPr>
            <a:picLocks noChangeAspect="1"/>
          </p:cNvPicPr>
          <p:nvPr/>
        </p:nvPicPr>
        <p:blipFill>
          <a:blip r:embed="rId2"/>
          <a:stretch>
            <a:fillRect/>
          </a:stretch>
        </p:blipFill>
        <p:spPr>
          <a:xfrm>
            <a:off x="2586498" y="1593441"/>
            <a:ext cx="7019003" cy="537953"/>
          </a:xfrm>
          <a:prstGeom prst="rect">
            <a:avLst/>
          </a:prstGeom>
        </p:spPr>
      </p:pic>
      <p:pic>
        <p:nvPicPr>
          <p:cNvPr id="7" name="Рисунок 6">
            <a:extLst>
              <a:ext uri="{FF2B5EF4-FFF2-40B4-BE49-F238E27FC236}">
                <a16:creationId xmlns:a16="http://schemas.microsoft.com/office/drawing/2014/main" id="{1CEC13C5-B682-4C01-98F0-7C19AE5547E2}"/>
              </a:ext>
            </a:extLst>
          </p:cNvPr>
          <p:cNvPicPr>
            <a:picLocks noChangeAspect="1"/>
          </p:cNvPicPr>
          <p:nvPr/>
        </p:nvPicPr>
        <p:blipFill>
          <a:blip r:embed="rId3"/>
          <a:stretch>
            <a:fillRect/>
          </a:stretch>
        </p:blipFill>
        <p:spPr>
          <a:xfrm>
            <a:off x="2146349" y="3429000"/>
            <a:ext cx="7643659" cy="590585"/>
          </a:xfrm>
          <a:prstGeom prst="rect">
            <a:avLst/>
          </a:prstGeom>
        </p:spPr>
      </p:pic>
    </p:spTree>
    <p:extLst>
      <p:ext uri="{BB962C8B-B14F-4D97-AF65-F5344CB8AC3E}">
        <p14:creationId xmlns:p14="http://schemas.microsoft.com/office/powerpoint/2010/main" val="382573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4F87F-AA25-4A92-B0A5-99F22613B955}"/>
              </a:ext>
            </a:extLst>
          </p:cNvPr>
          <p:cNvSpPr>
            <a:spLocks noGrp="1"/>
          </p:cNvSpPr>
          <p:nvPr>
            <p:ph type="title"/>
          </p:nvPr>
        </p:nvSpPr>
        <p:spPr>
          <a:xfrm>
            <a:off x="838200" y="365126"/>
            <a:ext cx="10515600" cy="893404"/>
          </a:xfrm>
        </p:spPr>
        <p:txBody>
          <a:bodyPr/>
          <a:lstStyle/>
          <a:p>
            <a:r>
              <a:rPr lang="en-US" dirty="0">
                <a:latin typeface="Cambria" panose="02040503050406030204" pitchFamily="18" charset="0"/>
                <a:ea typeface="Cambria" panose="02040503050406030204" pitchFamily="18" charset="0"/>
              </a:rPr>
              <a:t>Energy characteristics of wind</a:t>
            </a:r>
            <a:endParaRPr lang="LID4096" dirty="0">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D596661C-B5F2-4638-A864-B3A5651BB173}"/>
              </a:ext>
            </a:extLst>
          </p:cNvPr>
          <p:cNvSpPr>
            <a:spLocks noGrp="1"/>
          </p:cNvSpPr>
          <p:nvPr>
            <p:ph idx="1"/>
          </p:nvPr>
        </p:nvSpPr>
        <p:spPr>
          <a:xfrm>
            <a:off x="422787" y="1356851"/>
            <a:ext cx="10931013" cy="4820111"/>
          </a:xfrm>
        </p:spPr>
        <p:txBody>
          <a:bodyPr/>
          <a:lstStyle/>
          <a:p>
            <a:pPr algn="just"/>
            <a:r>
              <a:rPr lang="en-US" dirty="0">
                <a:latin typeface="Cambria" panose="02040503050406030204" pitchFamily="18" charset="0"/>
                <a:ea typeface="Cambria" panose="02040503050406030204" pitchFamily="18" charset="0"/>
              </a:rPr>
              <a:t>In the absence of turbulence, the volume of air passing per unit time through a cross section of area A perpendicular to the wind velocity vector has kinetic energy calculated by a well-known formula. Since we are talking about energy per unit time, this is nothing is nothing more than power:</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the mass t of air is defined as the mass of air in the volume of a cylinder or parallelepiped with base area</a:t>
            </a:r>
            <a:r>
              <a:rPr lang="ru-RU"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 and length equal to velocity v. Taking into account the density of air </a:t>
            </a:r>
            <a:r>
              <a:rPr lang="el-GR" dirty="0">
                <a:latin typeface="Cambria" panose="02040503050406030204" pitchFamily="18" charset="0"/>
                <a:ea typeface="Cambria" panose="02040503050406030204" pitchFamily="18" charset="0"/>
              </a:rPr>
              <a:t>ρ</a:t>
            </a:r>
            <a:r>
              <a:rPr lang="en-US" dirty="0">
                <a:latin typeface="Cambria" panose="02040503050406030204" pitchFamily="18" charset="0"/>
                <a:ea typeface="Cambria" panose="02040503050406030204" pitchFamily="18" charset="0"/>
              </a:rPr>
              <a:t>, the instantaneous power is equal:</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AC3E62C7-5A44-40D9-89A5-4FCE103C33F1}"/>
              </a:ext>
            </a:extLst>
          </p:cNvPr>
          <p:cNvPicPr>
            <a:picLocks noChangeAspect="1"/>
          </p:cNvPicPr>
          <p:nvPr/>
        </p:nvPicPr>
        <p:blipFill>
          <a:blip r:embed="rId2"/>
          <a:stretch>
            <a:fillRect/>
          </a:stretch>
        </p:blipFill>
        <p:spPr>
          <a:xfrm>
            <a:off x="2769316" y="3285398"/>
            <a:ext cx="6397727" cy="582169"/>
          </a:xfrm>
          <a:prstGeom prst="rect">
            <a:avLst/>
          </a:prstGeom>
        </p:spPr>
      </p:pic>
      <p:pic>
        <p:nvPicPr>
          <p:cNvPr id="7" name="Рисунок 6">
            <a:extLst>
              <a:ext uri="{FF2B5EF4-FFF2-40B4-BE49-F238E27FC236}">
                <a16:creationId xmlns:a16="http://schemas.microsoft.com/office/drawing/2014/main" id="{CB248F98-F145-4E6C-A94E-35E5B2702447}"/>
              </a:ext>
            </a:extLst>
          </p:cNvPr>
          <p:cNvPicPr>
            <a:picLocks noChangeAspect="1"/>
          </p:cNvPicPr>
          <p:nvPr/>
        </p:nvPicPr>
        <p:blipFill>
          <a:blip r:embed="rId3"/>
          <a:stretch>
            <a:fillRect/>
          </a:stretch>
        </p:blipFill>
        <p:spPr>
          <a:xfrm>
            <a:off x="2665584" y="5484333"/>
            <a:ext cx="6977632" cy="499283"/>
          </a:xfrm>
          <a:prstGeom prst="rect">
            <a:avLst/>
          </a:prstGeom>
        </p:spPr>
      </p:pic>
    </p:spTree>
    <p:extLst>
      <p:ext uri="{BB962C8B-B14F-4D97-AF65-F5344CB8AC3E}">
        <p14:creationId xmlns:p14="http://schemas.microsoft.com/office/powerpoint/2010/main" val="186812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CF6832-DDB6-4C1C-BDCA-500FE80E52A3}"/>
              </a:ext>
            </a:extLst>
          </p:cNvPr>
          <p:cNvSpPr>
            <a:spLocks noGrp="1"/>
          </p:cNvSpPr>
          <p:nvPr>
            <p:ph idx="1"/>
          </p:nvPr>
        </p:nvSpPr>
        <p:spPr>
          <a:xfrm>
            <a:off x="471947" y="304800"/>
            <a:ext cx="11307097" cy="5872163"/>
          </a:xfrm>
        </p:spPr>
        <p:txBody>
          <a:bodyPr/>
          <a:lstStyle/>
          <a:p>
            <a:pPr algn="just"/>
            <a:r>
              <a:rPr lang="en-US" dirty="0">
                <a:latin typeface="Cambria" panose="02040503050406030204" pitchFamily="18" charset="0"/>
                <a:ea typeface="Cambria" panose="02040503050406030204" pitchFamily="18" charset="0"/>
              </a:rPr>
              <a:t>The average specific power over a period of time (e.g., a year), taking into account the velocity distribution by gradation for this period can be determined by the expression:</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And the specific energy</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The energy characteristics of wind are gross, technical and economic resources or potentials.</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F97C192E-7C56-4139-88DA-0886D228F022}"/>
              </a:ext>
            </a:extLst>
          </p:cNvPr>
          <p:cNvPicPr>
            <a:picLocks noChangeAspect="1"/>
          </p:cNvPicPr>
          <p:nvPr/>
        </p:nvPicPr>
        <p:blipFill>
          <a:blip r:embed="rId2"/>
          <a:stretch>
            <a:fillRect/>
          </a:stretch>
        </p:blipFill>
        <p:spPr>
          <a:xfrm>
            <a:off x="2861647" y="1612489"/>
            <a:ext cx="7097969" cy="836422"/>
          </a:xfrm>
          <a:prstGeom prst="rect">
            <a:avLst/>
          </a:prstGeom>
        </p:spPr>
      </p:pic>
      <p:pic>
        <p:nvPicPr>
          <p:cNvPr id="7" name="Рисунок 6">
            <a:extLst>
              <a:ext uri="{FF2B5EF4-FFF2-40B4-BE49-F238E27FC236}">
                <a16:creationId xmlns:a16="http://schemas.microsoft.com/office/drawing/2014/main" id="{DF654308-98D7-432D-B758-80F46FFF74A5}"/>
              </a:ext>
            </a:extLst>
          </p:cNvPr>
          <p:cNvPicPr>
            <a:picLocks noChangeAspect="1"/>
          </p:cNvPicPr>
          <p:nvPr/>
        </p:nvPicPr>
        <p:blipFill>
          <a:blip r:embed="rId3"/>
          <a:stretch>
            <a:fillRect/>
          </a:stretch>
        </p:blipFill>
        <p:spPr>
          <a:xfrm>
            <a:off x="2861647" y="3320383"/>
            <a:ext cx="6766744" cy="585947"/>
          </a:xfrm>
          <a:prstGeom prst="rect">
            <a:avLst/>
          </a:prstGeom>
        </p:spPr>
      </p:pic>
    </p:spTree>
    <p:extLst>
      <p:ext uri="{BB962C8B-B14F-4D97-AF65-F5344CB8AC3E}">
        <p14:creationId xmlns:p14="http://schemas.microsoft.com/office/powerpoint/2010/main" val="261634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3803C-D728-4B46-B86E-130B4F962231}"/>
              </a:ext>
            </a:extLst>
          </p:cNvPr>
          <p:cNvSpPr>
            <a:spLocks noGrp="1"/>
          </p:cNvSpPr>
          <p:nvPr>
            <p:ph type="title"/>
          </p:nvPr>
        </p:nvSpPr>
        <p:spPr>
          <a:xfrm>
            <a:off x="228599" y="261215"/>
            <a:ext cx="11824855" cy="1325563"/>
          </a:xfrm>
        </p:spPr>
        <p:txBody>
          <a:bodyPr>
            <a:normAutofit fontScale="90000"/>
          </a:bodyPr>
          <a:lstStyle/>
          <a:p>
            <a:r>
              <a:rPr lang="en-US" dirty="0">
                <a:latin typeface="Cambria" panose="02040503050406030204" pitchFamily="18" charset="0"/>
                <a:ea typeface="Cambria" panose="02040503050406030204" pitchFamily="18" charset="0"/>
              </a:rPr>
              <a:t>Wind strength on the Beaufort scale and its influence on the operating conditions of modern wind turbines</a:t>
            </a:r>
            <a:endParaRPr lang="LID4096" dirty="0">
              <a:latin typeface="Cambria" panose="02040503050406030204" pitchFamily="18" charset="0"/>
              <a:ea typeface="Cambria" panose="02040503050406030204" pitchFamily="18" charset="0"/>
            </a:endParaRPr>
          </a:p>
        </p:txBody>
      </p:sp>
      <p:graphicFrame>
        <p:nvGraphicFramePr>
          <p:cNvPr id="4" name="Объект 3">
            <a:extLst>
              <a:ext uri="{FF2B5EF4-FFF2-40B4-BE49-F238E27FC236}">
                <a16:creationId xmlns:a16="http://schemas.microsoft.com/office/drawing/2014/main" id="{426E2A22-39B4-41F1-8160-64DE89680216}"/>
              </a:ext>
            </a:extLst>
          </p:cNvPr>
          <p:cNvGraphicFramePr>
            <a:graphicFrameLocks noGrp="1"/>
          </p:cNvGraphicFramePr>
          <p:nvPr>
            <p:ph idx="1"/>
            <p:extLst>
              <p:ext uri="{D42A27DB-BD31-4B8C-83A1-F6EECF244321}">
                <p14:modId xmlns:p14="http://schemas.microsoft.com/office/powerpoint/2010/main" val="1648289318"/>
              </p:ext>
            </p:extLst>
          </p:nvPr>
        </p:nvGraphicFramePr>
        <p:xfrm>
          <a:off x="228599" y="1496291"/>
          <a:ext cx="11734801" cy="5087284"/>
        </p:xfrm>
        <a:graphic>
          <a:graphicData uri="http://schemas.openxmlformats.org/drawingml/2006/table">
            <a:tbl>
              <a:tblPr/>
              <a:tblGrid>
                <a:gridCol w="1217816">
                  <a:extLst>
                    <a:ext uri="{9D8B030D-6E8A-4147-A177-3AD203B41FA5}">
                      <a16:colId xmlns:a16="http://schemas.microsoft.com/office/drawing/2014/main" val="1582136552"/>
                    </a:ext>
                  </a:extLst>
                </a:gridCol>
                <a:gridCol w="1214795">
                  <a:extLst>
                    <a:ext uri="{9D8B030D-6E8A-4147-A177-3AD203B41FA5}">
                      <a16:colId xmlns:a16="http://schemas.microsoft.com/office/drawing/2014/main" val="1575146897"/>
                    </a:ext>
                  </a:extLst>
                </a:gridCol>
                <a:gridCol w="1545030">
                  <a:extLst>
                    <a:ext uri="{9D8B030D-6E8A-4147-A177-3AD203B41FA5}">
                      <a16:colId xmlns:a16="http://schemas.microsoft.com/office/drawing/2014/main" val="118503202"/>
                    </a:ext>
                  </a:extLst>
                </a:gridCol>
                <a:gridCol w="3446561">
                  <a:extLst>
                    <a:ext uri="{9D8B030D-6E8A-4147-A177-3AD203B41FA5}">
                      <a16:colId xmlns:a16="http://schemas.microsoft.com/office/drawing/2014/main" val="3951796768"/>
                    </a:ext>
                  </a:extLst>
                </a:gridCol>
                <a:gridCol w="1863947">
                  <a:extLst>
                    <a:ext uri="{9D8B030D-6E8A-4147-A177-3AD203B41FA5}">
                      <a16:colId xmlns:a16="http://schemas.microsoft.com/office/drawing/2014/main" val="2055873894"/>
                    </a:ext>
                  </a:extLst>
                </a:gridCol>
                <a:gridCol w="2446652">
                  <a:extLst>
                    <a:ext uri="{9D8B030D-6E8A-4147-A177-3AD203B41FA5}">
                      <a16:colId xmlns:a16="http://schemas.microsoft.com/office/drawing/2014/main" val="2843979130"/>
                    </a:ext>
                  </a:extLst>
                </a:gridCol>
              </a:tblGrid>
              <a:tr h="1313385">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Beaufort points</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Wind speed, m/s</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Wind strength characteristic</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Observed wind effects</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 impact of wind on wind turbines</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Conditions for wind turbine operation in a given wind speed range</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222461"/>
                  </a:ext>
                </a:extLst>
              </a:tr>
              <a:tr h="841690">
                <a:tc>
                  <a:txBody>
                    <a:bodyPr/>
                    <a:lstStyle/>
                    <a:p>
                      <a:r>
                        <a:rPr lang="ru-KZ"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0 </a:t>
                      </a:r>
                      <a:endParaRPr lang="ru-KZ"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000" b="0" i="0">
                          <a:solidFill>
                            <a:srgbClr val="000000"/>
                          </a:solidFill>
                          <a:effectLst/>
                          <a:latin typeface="Cambria" panose="02040503050406030204" pitchFamily="18" charset="0"/>
                          <a:ea typeface="Cambria" panose="02040503050406030204" pitchFamily="18" charset="0"/>
                          <a:cs typeface="Calibri" panose="020F0502020204030204" pitchFamily="34" charset="0"/>
                        </a:rPr>
                        <a:t>0,0-0,4 </a:t>
                      </a:r>
                      <a:endParaRPr lang="ru-KZ" sz="2000" b="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Calm</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 smoke from the chimneys rises vertically</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No</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Missing</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22739"/>
                  </a:ext>
                </a:extLst>
              </a:tr>
              <a:tr h="1313385">
                <a:tc>
                  <a:txBody>
                    <a:bodyPr/>
                    <a:lstStyle/>
                    <a:p>
                      <a:r>
                        <a:rPr lang="ru-KZ"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a:t>
                      </a:r>
                      <a:endParaRPr lang="ru-KZ"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0,4-1,8 </a:t>
                      </a:r>
                      <a:endParaRPr lang="ru-KZ"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Quiet</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 smoke rises with a deviation from the vertical. Weathercocks are motionless, ripples appear on the water</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No</a:t>
                      </a:r>
                      <a:r>
                        <a:rPr lang="ru-RU"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Missing</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507337"/>
                  </a:ext>
                </a:extLst>
              </a:tr>
              <a:tr h="1618824">
                <a:tc>
                  <a:txBody>
                    <a:bodyPr/>
                    <a:lstStyle/>
                    <a:p>
                      <a:r>
                        <a:rPr lang="ru-KZ" sz="2000" b="0" i="0">
                          <a:solidFill>
                            <a:srgbClr val="000000"/>
                          </a:solidFill>
                          <a:effectLst/>
                          <a:latin typeface="Cambria" panose="02040503050406030204" pitchFamily="18" charset="0"/>
                          <a:ea typeface="Cambria" panose="02040503050406030204" pitchFamily="18" charset="0"/>
                          <a:cs typeface="Calibri" panose="020F0502020204030204" pitchFamily="34" charset="0"/>
                        </a:rPr>
                        <a:t>2 </a:t>
                      </a:r>
                      <a:endParaRPr lang="ru-KZ" sz="2000" b="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1,8-3,6 </a:t>
                      </a:r>
                      <a:endParaRPr lang="ru-KZ"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Light</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 wind is felt in the face, the leaves rustle. On the water distinct excitement</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significant number of wind turbines begin to rotate</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Starting conditions. Minimum power</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140959"/>
                  </a:ext>
                </a:extLst>
              </a:tr>
            </a:tbl>
          </a:graphicData>
        </a:graphic>
      </p:graphicFrame>
      <p:sp>
        <p:nvSpPr>
          <p:cNvPr id="5" name="Rectangle 1">
            <a:extLst>
              <a:ext uri="{FF2B5EF4-FFF2-40B4-BE49-F238E27FC236}">
                <a16:creationId xmlns:a16="http://schemas.microsoft.com/office/drawing/2014/main" id="{64BA71B4-C257-4F68-BE30-123E6AD49C5F}"/>
              </a:ext>
            </a:extLst>
          </p:cNvPr>
          <p:cNvSpPr>
            <a:spLocks noChangeArrowheads="1"/>
          </p:cNvSpPr>
          <p:nvPr/>
        </p:nvSpPr>
        <p:spPr bwMode="auto">
          <a:xfrm flipV="1">
            <a:off x="-1727201" y="-244549"/>
            <a:ext cx="156464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ID4096" altLang="LID4096" sz="1800" b="0" i="0" u="none" strike="noStrike" cap="none" normalizeH="0" baseline="0">
                <a:ln>
                  <a:noFill/>
                </a:ln>
                <a:solidFill>
                  <a:schemeClr val="tx1"/>
                </a:solidFill>
                <a:effectLst/>
                <a:latin typeface="Cambria" panose="02040503050406030204" pitchFamily="18" charset="0"/>
                <a:ea typeface="Cambria" panose="02040503050406030204" pitchFamily="18" charset="0"/>
              </a:rPr>
            </a:br>
            <a:endParaRPr kumimoji="0" lang="LID4096" altLang="LID4096"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3863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70862F7-7B8D-4E2A-934B-B65B4F7A9F0C}"/>
              </a:ext>
            </a:extLst>
          </p:cNvPr>
          <p:cNvSpPr>
            <a:spLocks noGrp="1"/>
          </p:cNvSpPr>
          <p:nvPr>
            <p:ph idx="1"/>
          </p:nvPr>
        </p:nvSpPr>
        <p:spPr>
          <a:xfrm>
            <a:off x="412955" y="245806"/>
            <a:ext cx="11415251" cy="6459794"/>
          </a:xfrm>
        </p:spPr>
        <p:txBody>
          <a:bodyPr>
            <a:normAutofit fontScale="92500" lnSpcReduction="20000"/>
          </a:bodyPr>
          <a:lstStyle/>
          <a:p>
            <a:pPr algn="just"/>
            <a:r>
              <a:rPr lang="en-US" b="1" dirty="0">
                <a:latin typeface="Cambria" panose="02040503050406030204" pitchFamily="18" charset="0"/>
                <a:ea typeface="Cambria" panose="02040503050406030204" pitchFamily="18" charset="0"/>
              </a:rPr>
              <a:t>Gross (theoretical) wind energy potential </a:t>
            </a:r>
            <a:r>
              <a:rPr lang="en-US" dirty="0">
                <a:latin typeface="Cambria" panose="02040503050406030204" pitchFamily="18" charset="0"/>
                <a:ea typeface="Cambria" panose="02040503050406030204" pitchFamily="18" charset="0"/>
              </a:rPr>
              <a:t>of a region (country, The gross (theoretical) wind energy potential of a region (country, continent) is a part of average multiyear total wind energy, that is available for use in the area of a region during one year.</a:t>
            </a:r>
          </a:p>
          <a:p>
            <a:pPr algn="just"/>
            <a:r>
              <a:rPr lang="en-US" dirty="0">
                <a:latin typeface="Cambria" panose="02040503050406030204" pitchFamily="18" charset="0"/>
                <a:ea typeface="Cambria" panose="02040503050406030204" pitchFamily="18" charset="0"/>
              </a:rPr>
              <a:t>The region under consideration is represented as a set of sites, or zones, in each of which specific power of wind energy, as well as geographical, climatic and weather conditions are homogeneous over the whole area of the zone. As a rule, the zones should correspond to the location of meteorological stations. Gross potential W</a:t>
            </a:r>
            <a:r>
              <a:rPr lang="en-US" baseline="-25000" dirty="0">
                <a:latin typeface="Cambria" panose="02040503050406030204" pitchFamily="18" charset="0"/>
                <a:ea typeface="Cambria" panose="02040503050406030204" pitchFamily="18" charset="0"/>
              </a:rPr>
              <a:t>B</a:t>
            </a:r>
            <a:r>
              <a:rPr lang="en-US" dirty="0">
                <a:latin typeface="Cambria" panose="02040503050406030204" pitchFamily="18" charset="0"/>
                <a:ea typeface="Cambria" panose="02040503050406030204" pitchFamily="18" charset="0"/>
              </a:rPr>
              <a:t>, kWh/year of a region is a sum of gross potentials of its constituent zones.</a:t>
            </a:r>
          </a:p>
          <a:p>
            <a:pPr algn="just"/>
            <a:r>
              <a:rPr lang="en-US" dirty="0">
                <a:latin typeface="Cambria" panose="02040503050406030204" pitchFamily="18" charset="0"/>
                <a:ea typeface="Cambria" panose="02040503050406030204" pitchFamily="18" charset="0"/>
              </a:rPr>
              <a:t>Specific gross potential of wind energy in a zone is determined by the average specific power of wind flow &lt;P&gt;, kWh/m</a:t>
            </a:r>
            <a:r>
              <a:rPr lang="en-US" baseline="30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T = 8760 h/year.</a:t>
            </a:r>
          </a:p>
          <a:p>
            <a:pPr algn="just"/>
            <a:r>
              <a:rPr lang="en-US" dirty="0">
                <a:latin typeface="Cambria" panose="02040503050406030204" pitchFamily="18" charset="0"/>
                <a:ea typeface="Cambria" panose="02040503050406030204" pitchFamily="18" charset="0"/>
              </a:rPr>
              <a:t>Let's consider the conclusion of the formula [2.25], because it is extremely important point for determination of all energy characteristics. The gross potential is determined in accordance with the assumption, that at air flows around the obstacle ("air dam") with the height H, the perturbed flow is fully restored at the distance equal to 20H after the obstacle.</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ECAB0077-EE72-4797-B3F1-CBF6A6B85C43}"/>
              </a:ext>
            </a:extLst>
          </p:cNvPr>
          <p:cNvPicPr>
            <a:picLocks noChangeAspect="1"/>
          </p:cNvPicPr>
          <p:nvPr/>
        </p:nvPicPr>
        <p:blipFill>
          <a:blip r:embed="rId2"/>
          <a:stretch>
            <a:fillRect/>
          </a:stretch>
        </p:blipFill>
        <p:spPr>
          <a:xfrm>
            <a:off x="2507687" y="4016632"/>
            <a:ext cx="6449040" cy="477488"/>
          </a:xfrm>
          <a:prstGeom prst="rect">
            <a:avLst/>
          </a:prstGeom>
        </p:spPr>
      </p:pic>
    </p:spTree>
    <p:extLst>
      <p:ext uri="{BB962C8B-B14F-4D97-AF65-F5344CB8AC3E}">
        <p14:creationId xmlns:p14="http://schemas.microsoft.com/office/powerpoint/2010/main" val="3946802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5833C6-EBA5-4EEC-8EC6-214B6059E816}"/>
              </a:ext>
            </a:extLst>
          </p:cNvPr>
          <p:cNvSpPr>
            <a:spLocks noGrp="1"/>
          </p:cNvSpPr>
          <p:nvPr>
            <p:ph idx="1"/>
          </p:nvPr>
        </p:nvSpPr>
        <p:spPr>
          <a:xfrm>
            <a:off x="216131" y="2676697"/>
            <a:ext cx="11637818" cy="3500266"/>
          </a:xfrm>
        </p:spPr>
        <p:txBody>
          <a:bodyPr/>
          <a:lstStyle/>
          <a:p>
            <a:pPr marL="0" indent="0" algn="ctr">
              <a:buNone/>
            </a:pPr>
            <a:r>
              <a:rPr lang="en-US" dirty="0">
                <a:latin typeface="Cambria" panose="02040503050406030204" pitchFamily="18" charset="0"/>
                <a:ea typeface="Cambria" panose="02040503050406030204" pitchFamily="18" charset="0"/>
              </a:rPr>
              <a:t>Fig. 2.2.5. Model for determining the gross potential of wind energy</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Then the model for determining the gross potential of wind energy is a system of "air dams" of height H, oriented perpendicular to the wind direction and located on the flat surface of the Earth with a distance 20H from each other.</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DA42069D-AD9C-4184-BA5E-F4A048094DB5}"/>
              </a:ext>
            </a:extLst>
          </p:cNvPr>
          <p:cNvPicPr>
            <a:picLocks noChangeAspect="1"/>
          </p:cNvPicPr>
          <p:nvPr/>
        </p:nvPicPr>
        <p:blipFill>
          <a:blip r:embed="rId2"/>
          <a:stretch>
            <a:fillRect/>
          </a:stretch>
        </p:blipFill>
        <p:spPr>
          <a:xfrm>
            <a:off x="718633" y="315276"/>
            <a:ext cx="10754733" cy="2361421"/>
          </a:xfrm>
          <a:prstGeom prst="rect">
            <a:avLst/>
          </a:prstGeom>
        </p:spPr>
      </p:pic>
    </p:spTree>
    <p:extLst>
      <p:ext uri="{BB962C8B-B14F-4D97-AF65-F5344CB8AC3E}">
        <p14:creationId xmlns:p14="http://schemas.microsoft.com/office/powerpoint/2010/main" val="410360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48BC5F-9CFD-4F8C-8B98-ED73D9E5E8AA}"/>
              </a:ext>
            </a:extLst>
          </p:cNvPr>
          <p:cNvSpPr>
            <a:spLocks noGrp="1"/>
          </p:cNvSpPr>
          <p:nvPr>
            <p:ph idx="1"/>
          </p:nvPr>
        </p:nvSpPr>
        <p:spPr>
          <a:xfrm>
            <a:off x="332509" y="515388"/>
            <a:ext cx="11321935" cy="6068291"/>
          </a:xfrm>
        </p:spPr>
        <p:txBody>
          <a:bodyPr>
            <a:normAutofit/>
          </a:bodyPr>
          <a:lstStyle/>
          <a:p>
            <a:pPr algn="just"/>
            <a:r>
              <a:rPr lang="en-US" dirty="0">
                <a:latin typeface="Cambria" panose="02040503050406030204" pitchFamily="18" charset="0"/>
                <a:ea typeface="Cambria" panose="02040503050406030204" pitchFamily="18" charset="0"/>
              </a:rPr>
              <a:t>For each rectangular area with sides a and b (S = ab) with known specific energy (Eu, W h/m2) of air masses passing over the area, the task of determining the gross potential is reduced to determining the size of the planes crossed by the air flows and the number of these planes ("frames") on the area. This is explained in Fig.2.2.5. Obviously, the area of "frames" is equal:</a:t>
            </a:r>
          </a:p>
          <a:p>
            <a:pPr algn="just"/>
            <a:r>
              <a:rPr lang="en-US" dirty="0">
                <a:latin typeface="Cambria" panose="02040503050406030204" pitchFamily="18" charset="0"/>
                <a:ea typeface="Cambria" panose="02040503050406030204" pitchFamily="18" charset="0"/>
              </a:rPr>
              <a:t>and the number of frames on the site</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Total area crossed by air currents</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S = a-b.</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D260E40E-5A9B-448C-9EB8-2205A46DAE59}"/>
              </a:ext>
            </a:extLst>
          </p:cNvPr>
          <p:cNvPicPr>
            <a:picLocks noChangeAspect="1"/>
          </p:cNvPicPr>
          <p:nvPr/>
        </p:nvPicPr>
        <p:blipFill>
          <a:blip r:embed="rId2"/>
          <a:stretch>
            <a:fillRect/>
          </a:stretch>
        </p:blipFill>
        <p:spPr>
          <a:xfrm>
            <a:off x="1894272" y="2505540"/>
            <a:ext cx="1452808" cy="507112"/>
          </a:xfrm>
          <a:prstGeom prst="rect">
            <a:avLst/>
          </a:prstGeom>
        </p:spPr>
      </p:pic>
      <p:pic>
        <p:nvPicPr>
          <p:cNvPr id="7" name="Рисунок 6">
            <a:extLst>
              <a:ext uri="{FF2B5EF4-FFF2-40B4-BE49-F238E27FC236}">
                <a16:creationId xmlns:a16="http://schemas.microsoft.com/office/drawing/2014/main" id="{EF722A2C-16AC-418A-81B4-EBA3483F6926}"/>
              </a:ext>
            </a:extLst>
          </p:cNvPr>
          <p:cNvPicPr>
            <a:picLocks noChangeAspect="1"/>
          </p:cNvPicPr>
          <p:nvPr/>
        </p:nvPicPr>
        <p:blipFill>
          <a:blip r:embed="rId3"/>
          <a:stretch>
            <a:fillRect/>
          </a:stretch>
        </p:blipFill>
        <p:spPr>
          <a:xfrm>
            <a:off x="5277011" y="3429000"/>
            <a:ext cx="1637978" cy="904555"/>
          </a:xfrm>
          <a:prstGeom prst="rect">
            <a:avLst/>
          </a:prstGeom>
        </p:spPr>
      </p:pic>
      <p:pic>
        <p:nvPicPr>
          <p:cNvPr id="9" name="Рисунок 8">
            <a:extLst>
              <a:ext uri="{FF2B5EF4-FFF2-40B4-BE49-F238E27FC236}">
                <a16:creationId xmlns:a16="http://schemas.microsoft.com/office/drawing/2014/main" id="{1CA548B2-9CB6-4391-9BA9-6A6F0AAB1D77}"/>
              </a:ext>
            </a:extLst>
          </p:cNvPr>
          <p:cNvPicPr>
            <a:picLocks noChangeAspect="1"/>
          </p:cNvPicPr>
          <p:nvPr/>
        </p:nvPicPr>
        <p:blipFill>
          <a:blip r:embed="rId4"/>
          <a:stretch>
            <a:fillRect/>
          </a:stretch>
        </p:blipFill>
        <p:spPr>
          <a:xfrm>
            <a:off x="2366053" y="5002804"/>
            <a:ext cx="7254846" cy="835758"/>
          </a:xfrm>
          <a:prstGeom prst="rect">
            <a:avLst/>
          </a:prstGeom>
        </p:spPr>
      </p:pic>
    </p:spTree>
    <p:extLst>
      <p:ext uri="{BB962C8B-B14F-4D97-AF65-F5344CB8AC3E}">
        <p14:creationId xmlns:p14="http://schemas.microsoft.com/office/powerpoint/2010/main" val="361585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29013D-8BDB-4B73-B096-742B9FFCF596}"/>
              </a:ext>
            </a:extLst>
          </p:cNvPr>
          <p:cNvSpPr>
            <a:spLocks noGrp="1"/>
          </p:cNvSpPr>
          <p:nvPr>
            <p:ph idx="1"/>
          </p:nvPr>
        </p:nvSpPr>
        <p:spPr>
          <a:xfrm>
            <a:off x="448887" y="419391"/>
            <a:ext cx="11188931" cy="5728076"/>
          </a:xfrm>
        </p:spPr>
        <p:txBody>
          <a:bodyPr>
            <a:normAutofit lnSpcReduction="10000"/>
          </a:bodyPr>
          <a:lstStyle/>
          <a:p>
            <a:pPr algn="just"/>
            <a:r>
              <a:rPr lang="en-US" dirty="0">
                <a:latin typeface="Cambria" panose="02040503050406030204" pitchFamily="18" charset="0"/>
                <a:ea typeface="Cambria" panose="02040503050406030204" pitchFamily="18" charset="0"/>
              </a:rPr>
              <a:t>Obviously, formula (2.26) will not change if sides a and b are swapped with respect to the wind speed. Then the gross potential of wind over the area S will be equal to,</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So we get a seemingly paradoxical result. The wind energy depends on the cross-sectional area perpendicular to the wind speed, and in formula (2.27) on the area on the ground surface. Obviously, the whole "trick" is in the distance taken between the "air" ducts. </a:t>
            </a:r>
          </a:p>
          <a:p>
            <a:pPr algn="just"/>
            <a:r>
              <a:rPr lang="en-US" dirty="0">
                <a:latin typeface="Cambria" panose="02040503050406030204" pitchFamily="18" charset="0"/>
                <a:ea typeface="Cambria" panose="02040503050406030204" pitchFamily="18" charset="0"/>
              </a:rPr>
              <a:t>As we can see from the formula, the gross potential does not depend explicitly on the thickness of layer H. This dependence is manifested through the wind speed, which is used to calculate the potential. So in "Atlas of winds of Russia" for definition of potential the speed at height of 50 m is taken, that on modern parameters of wind installations apparently is insufficient.</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41810117-A2E9-4F48-8C57-113F9607D79A}"/>
              </a:ext>
            </a:extLst>
          </p:cNvPr>
          <p:cNvPicPr>
            <a:picLocks noChangeAspect="1"/>
          </p:cNvPicPr>
          <p:nvPr/>
        </p:nvPicPr>
        <p:blipFill>
          <a:blip r:embed="rId2"/>
          <a:stretch>
            <a:fillRect/>
          </a:stretch>
        </p:blipFill>
        <p:spPr>
          <a:xfrm>
            <a:off x="2022674" y="1596910"/>
            <a:ext cx="8041356" cy="863658"/>
          </a:xfrm>
          <a:prstGeom prst="rect">
            <a:avLst/>
          </a:prstGeom>
        </p:spPr>
      </p:pic>
    </p:spTree>
    <p:extLst>
      <p:ext uri="{BB962C8B-B14F-4D97-AF65-F5344CB8AC3E}">
        <p14:creationId xmlns:p14="http://schemas.microsoft.com/office/powerpoint/2010/main" val="374048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E24DC6-A3B1-4327-AD5C-A8848BE4A2DC}"/>
              </a:ext>
            </a:extLst>
          </p:cNvPr>
          <p:cNvSpPr>
            <a:spLocks noGrp="1"/>
          </p:cNvSpPr>
          <p:nvPr>
            <p:ph idx="1"/>
          </p:nvPr>
        </p:nvSpPr>
        <p:spPr>
          <a:xfrm>
            <a:off x="838200" y="315885"/>
            <a:ext cx="10515600" cy="1928552"/>
          </a:xfrm>
        </p:spPr>
        <p:txBody>
          <a:bodyPr/>
          <a:lstStyle/>
          <a:p>
            <a:pPr marL="0" indent="0" algn="r">
              <a:buNone/>
            </a:pPr>
            <a:r>
              <a:rPr lang="en-US" dirty="0">
                <a:latin typeface="Cambria" panose="02040503050406030204" pitchFamily="18" charset="0"/>
                <a:ea typeface="Cambria" panose="02040503050406030204" pitchFamily="18" charset="0"/>
              </a:rPr>
              <a:t>Table 2.2.6</a:t>
            </a:r>
          </a:p>
          <a:p>
            <a:pPr marL="0" indent="0" algn="ctr">
              <a:buNone/>
            </a:pPr>
            <a:r>
              <a:rPr lang="en-US" dirty="0">
                <a:latin typeface="Cambria" panose="02040503050406030204" pitchFamily="18" charset="0"/>
                <a:ea typeface="Cambria" panose="02040503050406030204" pitchFamily="18" charset="0"/>
              </a:rPr>
              <a:t>Average annual wind velocities v, m/s, and specific gross wind energy potentials of Russian territories W</a:t>
            </a:r>
            <a:r>
              <a:rPr lang="ru-RU" baseline="-25000" dirty="0" err="1">
                <a:latin typeface="Cambria" panose="02040503050406030204" pitchFamily="18" charset="0"/>
                <a:ea typeface="Cambria" panose="02040503050406030204" pitchFamily="18" charset="0"/>
              </a:rPr>
              <a:t>ув</a:t>
            </a:r>
            <a:r>
              <a:rPr lang="en-US" dirty="0">
                <a:latin typeface="Cambria" panose="02040503050406030204" pitchFamily="18" charset="0"/>
                <a:ea typeface="Cambria" panose="02040503050406030204" pitchFamily="18" charset="0"/>
              </a:rPr>
              <a:t>, kWh/(m</a:t>
            </a:r>
            <a:r>
              <a:rPr lang="en-US" baseline="30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year) (at 50 m above ground level)</a:t>
            </a:r>
            <a:endParaRPr lang="LID4096"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a16="http://schemas.microsoft.com/office/drawing/2014/main" id="{620FFA7F-7B6C-41EE-ABFE-9EE3633C68ED}"/>
              </a:ext>
            </a:extLst>
          </p:cNvPr>
          <p:cNvGraphicFramePr>
            <a:graphicFrameLocks noGrp="1"/>
          </p:cNvGraphicFramePr>
          <p:nvPr>
            <p:extLst>
              <p:ext uri="{D42A27DB-BD31-4B8C-83A1-F6EECF244321}">
                <p14:modId xmlns:p14="http://schemas.microsoft.com/office/powerpoint/2010/main" val="1028438431"/>
              </p:ext>
            </p:extLst>
          </p:nvPr>
        </p:nvGraphicFramePr>
        <p:xfrm>
          <a:off x="401780" y="2161310"/>
          <a:ext cx="11388440" cy="3411260"/>
        </p:xfrm>
        <a:graphic>
          <a:graphicData uri="http://schemas.openxmlformats.org/drawingml/2006/table">
            <a:tbl>
              <a:tblPr/>
              <a:tblGrid>
                <a:gridCol w="1138844">
                  <a:extLst>
                    <a:ext uri="{9D8B030D-6E8A-4147-A177-3AD203B41FA5}">
                      <a16:colId xmlns:a16="http://schemas.microsoft.com/office/drawing/2014/main" val="1784852337"/>
                    </a:ext>
                  </a:extLst>
                </a:gridCol>
                <a:gridCol w="1138844">
                  <a:extLst>
                    <a:ext uri="{9D8B030D-6E8A-4147-A177-3AD203B41FA5}">
                      <a16:colId xmlns:a16="http://schemas.microsoft.com/office/drawing/2014/main" val="1985553476"/>
                    </a:ext>
                  </a:extLst>
                </a:gridCol>
                <a:gridCol w="1138844">
                  <a:extLst>
                    <a:ext uri="{9D8B030D-6E8A-4147-A177-3AD203B41FA5}">
                      <a16:colId xmlns:a16="http://schemas.microsoft.com/office/drawing/2014/main" val="1240571887"/>
                    </a:ext>
                  </a:extLst>
                </a:gridCol>
                <a:gridCol w="1138844">
                  <a:extLst>
                    <a:ext uri="{9D8B030D-6E8A-4147-A177-3AD203B41FA5}">
                      <a16:colId xmlns:a16="http://schemas.microsoft.com/office/drawing/2014/main" val="390397039"/>
                    </a:ext>
                  </a:extLst>
                </a:gridCol>
                <a:gridCol w="1138844">
                  <a:extLst>
                    <a:ext uri="{9D8B030D-6E8A-4147-A177-3AD203B41FA5}">
                      <a16:colId xmlns:a16="http://schemas.microsoft.com/office/drawing/2014/main" val="3902739310"/>
                    </a:ext>
                  </a:extLst>
                </a:gridCol>
                <a:gridCol w="1138844">
                  <a:extLst>
                    <a:ext uri="{9D8B030D-6E8A-4147-A177-3AD203B41FA5}">
                      <a16:colId xmlns:a16="http://schemas.microsoft.com/office/drawing/2014/main" val="3536421458"/>
                    </a:ext>
                  </a:extLst>
                </a:gridCol>
                <a:gridCol w="1138844">
                  <a:extLst>
                    <a:ext uri="{9D8B030D-6E8A-4147-A177-3AD203B41FA5}">
                      <a16:colId xmlns:a16="http://schemas.microsoft.com/office/drawing/2014/main" val="1109808048"/>
                    </a:ext>
                  </a:extLst>
                </a:gridCol>
                <a:gridCol w="1138844">
                  <a:extLst>
                    <a:ext uri="{9D8B030D-6E8A-4147-A177-3AD203B41FA5}">
                      <a16:colId xmlns:a16="http://schemas.microsoft.com/office/drawing/2014/main" val="2290737719"/>
                    </a:ext>
                  </a:extLst>
                </a:gridCol>
                <a:gridCol w="1163779">
                  <a:extLst>
                    <a:ext uri="{9D8B030D-6E8A-4147-A177-3AD203B41FA5}">
                      <a16:colId xmlns:a16="http://schemas.microsoft.com/office/drawing/2014/main" val="2152427553"/>
                    </a:ext>
                  </a:extLst>
                </a:gridCol>
                <a:gridCol w="1113909">
                  <a:extLst>
                    <a:ext uri="{9D8B030D-6E8A-4147-A177-3AD203B41FA5}">
                      <a16:colId xmlns:a16="http://schemas.microsoft.com/office/drawing/2014/main" val="3907144082"/>
                    </a:ext>
                  </a:extLst>
                </a:gridCol>
              </a:tblGrid>
              <a:tr h="0">
                <a:tc gridSpan="2">
                  <a:txBody>
                    <a:bodyPr/>
                    <a:lstStyle/>
                    <a:p>
                      <a:r>
                        <a:rPr lang="en-US" sz="1600" kern="1200" dirty="0">
                          <a:solidFill>
                            <a:schemeClr val="tx1"/>
                          </a:solidFill>
                          <a:latin typeface="Cambria" panose="02040503050406030204" pitchFamily="18" charset="0"/>
                          <a:ea typeface="Cambria" panose="02040503050406030204" pitchFamily="18" charset="0"/>
                          <a:cs typeface="+mn-cs"/>
                        </a:rPr>
                        <a:t>Enclosed area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800" kern="1200" dirty="0">
                        <a:solidFill>
                          <a:schemeClr val="tx1"/>
                        </a:solidFill>
                        <a:latin typeface="+mn-lt"/>
                        <a:ea typeface="+mn-ea"/>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mbria" panose="02040503050406030204" pitchFamily="18" charset="0"/>
                          <a:ea typeface="Cambria" panose="02040503050406030204" pitchFamily="18" charset="0"/>
                          <a:cs typeface="+mn-cs"/>
                        </a:rPr>
                        <a:t>Open terrain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sz="2800" kern="1200" dirty="0">
                        <a:solidFill>
                          <a:schemeClr val="tx1"/>
                        </a:solidFill>
                        <a:latin typeface="+mn-lt"/>
                        <a:ea typeface="+mn-ea"/>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mbria" panose="02040503050406030204" pitchFamily="18" charset="0"/>
                          <a:ea typeface="Cambria" panose="02040503050406030204" pitchFamily="18" charset="0"/>
                          <a:cs typeface="+mn-cs"/>
                        </a:rPr>
                        <a:t>Onshore </a:t>
                      </a:r>
                      <a:endParaRPr lang="ru-RU" sz="1600" kern="1200" dirty="0">
                        <a:solidFill>
                          <a:schemeClr val="tx1"/>
                        </a:solidFill>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63094" marR="63094" marT="31547" marB="31547">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mbria" panose="02040503050406030204" pitchFamily="18" charset="0"/>
                          <a:ea typeface="Cambria" panose="02040503050406030204" pitchFamily="18" charset="0"/>
                          <a:cs typeface="+mn-cs"/>
                        </a:rPr>
                        <a:t>Offshore </a:t>
                      </a:r>
                    </a:p>
                  </a:txBody>
                  <a:tcPr marL="63094" marR="63094" marT="31547" marB="31547">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63094" marR="63094" marT="31547" marB="31547">
                    <a:lnB w="635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mbria" panose="02040503050406030204" pitchFamily="18" charset="0"/>
                          <a:ea typeface="Cambria" panose="02040503050406030204" pitchFamily="18" charset="0"/>
                          <a:cs typeface="+mn-cs"/>
                        </a:rPr>
                        <a:t>Hills and Mountains</a:t>
                      </a:r>
                    </a:p>
                  </a:txBody>
                  <a:tcPr marL="63094" marR="63094" marT="31547" marB="31547">
                    <a:lnB w="6350" cap="flat" cmpd="sng" algn="ctr">
                      <a:solidFill>
                        <a:srgbClr val="000000"/>
                      </a:solidFill>
                      <a:prstDash val="solid"/>
                      <a:round/>
                      <a:headEnd type="none" w="med" len="med"/>
                      <a:tailEnd type="none" w="med" len="med"/>
                    </a:lnB>
                  </a:tcPr>
                </a:tc>
                <a:tc hMerge="1">
                  <a:txBody>
                    <a:bodyPr/>
                    <a:lstStyle/>
                    <a:p>
                      <a:endParaRPr lang="LID4096" sz="2800" kern="1200" dirty="0">
                        <a:solidFill>
                          <a:schemeClr val="tx1"/>
                        </a:solidFill>
                        <a:latin typeface="+mn-lt"/>
                        <a:ea typeface="+mn-ea"/>
                        <a:cs typeface="+mn-cs"/>
                      </a:endParaRPr>
                    </a:p>
                  </a:txBody>
                  <a:tcPr marL="63094" marR="63094" marT="31547" marB="31547">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024851"/>
                  </a:ext>
                </a:extLst>
              </a:tr>
              <a:tr h="345026">
                <a:tc>
                  <a:txBody>
                    <a:bodyPr/>
                    <a:lstStyle/>
                    <a:p>
                      <a:r>
                        <a:rPr lang="en-US" sz="1600" kern="1200">
                          <a:solidFill>
                            <a:schemeClr val="tx1"/>
                          </a:solidFill>
                          <a:latin typeface="Cambria" panose="02040503050406030204" pitchFamily="18" charset="0"/>
                          <a:ea typeface="Cambria" panose="02040503050406030204" pitchFamily="18" charset="0"/>
                          <a:cs typeface="+mn-cs"/>
                        </a:rPr>
                        <a:t>V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Cambria" panose="02040503050406030204" pitchFamily="18" charset="0"/>
                          <a:ea typeface="Cambria" panose="02040503050406030204" pitchFamily="18" charset="0"/>
                        </a:rPr>
                        <a:t>W</a:t>
                      </a:r>
                      <a:r>
                        <a:rPr lang="ru-RU" sz="1600" baseline="-25000" dirty="0" err="1">
                          <a:latin typeface="Cambria" panose="02040503050406030204" pitchFamily="18" charset="0"/>
                          <a:ea typeface="Cambria" panose="02040503050406030204" pitchFamily="18" charset="0"/>
                        </a:rPr>
                        <a:t>ув</a:t>
                      </a:r>
                      <a:endParaRPr lang="en-US" sz="1600" kern="1200" dirty="0">
                        <a:solidFill>
                          <a:schemeClr val="tx1"/>
                        </a:solidFill>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kern="1200">
                          <a:solidFill>
                            <a:schemeClr val="tx1"/>
                          </a:solidFill>
                          <a:latin typeface="Cambria" panose="02040503050406030204" pitchFamily="18" charset="0"/>
                          <a:ea typeface="Cambria" panose="02040503050406030204" pitchFamily="18" charset="0"/>
                          <a:cs typeface="+mn-cs"/>
                        </a:rPr>
                        <a:t>V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Cambria" panose="02040503050406030204" pitchFamily="18" charset="0"/>
                          <a:ea typeface="Cambria" panose="02040503050406030204" pitchFamily="18" charset="0"/>
                        </a:rPr>
                        <a:t>W</a:t>
                      </a:r>
                      <a:r>
                        <a:rPr lang="ru-RU" sz="1600" baseline="-25000" dirty="0" err="1">
                          <a:latin typeface="Cambria" panose="02040503050406030204" pitchFamily="18" charset="0"/>
                          <a:ea typeface="Cambria" panose="02040503050406030204" pitchFamily="18" charset="0"/>
                        </a:rPr>
                        <a:t>ув</a:t>
                      </a:r>
                      <a:endParaRPr lang="en-US" sz="1600" kern="1200" dirty="0">
                        <a:solidFill>
                          <a:schemeClr val="tx1"/>
                        </a:solidFill>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kern="1200">
                          <a:solidFill>
                            <a:schemeClr val="tx1"/>
                          </a:solidFill>
                          <a:latin typeface="Cambria" panose="02040503050406030204" pitchFamily="18" charset="0"/>
                          <a:ea typeface="Cambria" panose="02040503050406030204" pitchFamily="18" charset="0"/>
                          <a:cs typeface="+mn-cs"/>
                        </a:rPr>
                        <a:t>V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Cambria" panose="02040503050406030204" pitchFamily="18" charset="0"/>
                          <a:ea typeface="Cambria" panose="02040503050406030204" pitchFamily="18" charset="0"/>
                        </a:rPr>
                        <a:t>W</a:t>
                      </a:r>
                      <a:r>
                        <a:rPr lang="ru-RU" sz="1600" baseline="-25000" dirty="0" err="1">
                          <a:latin typeface="Cambria" panose="02040503050406030204" pitchFamily="18" charset="0"/>
                          <a:ea typeface="Cambria" panose="02040503050406030204" pitchFamily="18" charset="0"/>
                        </a:rPr>
                        <a:t>ув</a:t>
                      </a:r>
                      <a:endParaRPr lang="en-US" sz="1600" kern="1200" dirty="0">
                        <a:solidFill>
                          <a:schemeClr val="tx1"/>
                        </a:solidFill>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kern="1200">
                          <a:solidFill>
                            <a:schemeClr val="tx1"/>
                          </a:solidFill>
                          <a:latin typeface="Cambria" panose="02040503050406030204" pitchFamily="18" charset="0"/>
                          <a:ea typeface="Cambria" panose="02040503050406030204" pitchFamily="18" charset="0"/>
                          <a:cs typeface="+mn-cs"/>
                        </a:rPr>
                        <a:t>V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Cambria" panose="02040503050406030204" pitchFamily="18" charset="0"/>
                          <a:ea typeface="Cambria" panose="02040503050406030204" pitchFamily="18" charset="0"/>
                        </a:rPr>
                        <a:t>W</a:t>
                      </a:r>
                      <a:r>
                        <a:rPr lang="ru-RU" sz="1600" baseline="-25000" dirty="0" err="1">
                          <a:latin typeface="Cambria" panose="02040503050406030204" pitchFamily="18" charset="0"/>
                          <a:ea typeface="Cambria" panose="02040503050406030204" pitchFamily="18" charset="0"/>
                        </a:rPr>
                        <a:t>ув</a:t>
                      </a:r>
                      <a:endParaRPr lang="en-US" sz="1600" kern="1200" dirty="0">
                        <a:solidFill>
                          <a:schemeClr val="tx1"/>
                        </a:solidFill>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kern="1200">
                          <a:solidFill>
                            <a:schemeClr val="tx1"/>
                          </a:solidFill>
                          <a:latin typeface="Cambria" panose="02040503050406030204" pitchFamily="18" charset="0"/>
                          <a:ea typeface="Cambria" panose="02040503050406030204" pitchFamily="18" charset="0"/>
                          <a:cs typeface="+mn-cs"/>
                        </a:rPr>
                        <a:t>V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Cambria" panose="02040503050406030204" pitchFamily="18" charset="0"/>
                          <a:ea typeface="Cambria" panose="02040503050406030204" pitchFamily="18" charset="0"/>
                        </a:rPr>
                        <a:t>W</a:t>
                      </a:r>
                      <a:r>
                        <a:rPr lang="ru-RU" sz="1600" baseline="-25000" dirty="0" err="1">
                          <a:latin typeface="Cambria" panose="02040503050406030204" pitchFamily="18" charset="0"/>
                          <a:ea typeface="Cambria" panose="02040503050406030204" pitchFamily="18" charset="0"/>
                        </a:rPr>
                        <a:t>ув</a:t>
                      </a:r>
                      <a:endParaRPr lang="en-US" sz="1600" kern="1200" dirty="0">
                        <a:solidFill>
                          <a:schemeClr val="tx1"/>
                        </a:solidFill>
                        <a:latin typeface="Cambria" panose="02040503050406030204" pitchFamily="18" charset="0"/>
                        <a:ea typeface="Cambria" panose="02040503050406030204" pitchFamily="18" charset="0"/>
                        <a:cs typeface="+mn-cs"/>
                      </a:endParaRP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453373"/>
                  </a:ext>
                </a:extLst>
              </a:tr>
              <a:tr h="551860">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&gt; 6 ,0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&gt;110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&gt;7,5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&gt;220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&gt; 8,5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&gt; 3 1 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&gt; 9 ,0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&gt;350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&gt;11,5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&gt;790</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12278"/>
                  </a:ext>
                </a:extLst>
              </a:tr>
              <a:tr h="551860">
                <a:tc>
                  <a:txBody>
                    <a:bodyPr/>
                    <a:lstStyle/>
                    <a:p>
                      <a:r>
                        <a:rPr lang="ru-KZ" sz="1600" kern="1200">
                          <a:solidFill>
                            <a:schemeClr val="tx1"/>
                          </a:solidFill>
                          <a:latin typeface="Cambria" panose="02040503050406030204" pitchFamily="18" charset="0"/>
                          <a:ea typeface="Cambria" panose="02040503050406030204" pitchFamily="18" charset="0"/>
                          <a:cs typeface="+mn-cs"/>
                        </a:rPr>
                        <a:t>5-6,0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66-110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6,5-7,5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130-220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7,0-8,5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180-310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8,0-9,0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260-350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10-11,5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530-790</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519194"/>
                  </a:ext>
                </a:extLst>
              </a:tr>
              <a:tr h="551860">
                <a:tc>
                  <a:txBody>
                    <a:bodyPr/>
                    <a:lstStyle/>
                    <a:p>
                      <a:r>
                        <a:rPr lang="ru-KZ" sz="1600" kern="1200">
                          <a:solidFill>
                            <a:schemeClr val="tx1"/>
                          </a:solidFill>
                          <a:latin typeface="Cambria" panose="02040503050406030204" pitchFamily="18" charset="0"/>
                          <a:ea typeface="Cambria" panose="02040503050406030204" pitchFamily="18" charset="0"/>
                          <a:cs typeface="+mn-cs"/>
                        </a:rPr>
                        <a:t>4,4-5,0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44-66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5,5-6,5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88-130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6,0-7,0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110-180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7,8-8,0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180-260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8,5-10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310-530</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447722"/>
                  </a:ext>
                </a:extLst>
              </a:tr>
              <a:tr h="551860">
                <a:tc>
                  <a:txBody>
                    <a:bodyPr/>
                    <a:lstStyle/>
                    <a:p>
                      <a:r>
                        <a:rPr lang="ru-KZ" sz="1600" kern="1200">
                          <a:solidFill>
                            <a:schemeClr val="tx1"/>
                          </a:solidFill>
                          <a:latin typeface="Cambria" panose="02040503050406030204" pitchFamily="18" charset="0"/>
                          <a:ea typeface="Cambria" panose="02040503050406030204" pitchFamily="18" charset="0"/>
                          <a:cs typeface="+mn-cs"/>
                        </a:rPr>
                        <a:t>3,5-4,5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22-44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4,5-5,5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44-88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5,0-6,0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66-110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5,5-7,0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88-180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7,0-8,5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180-310</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28279"/>
                  </a:ext>
                </a:extLst>
              </a:tr>
              <a:tr h="551860">
                <a:tc>
                  <a:txBody>
                    <a:bodyPr/>
                    <a:lstStyle/>
                    <a:p>
                      <a:r>
                        <a:rPr lang="ru-KZ" sz="1600" kern="1200">
                          <a:solidFill>
                            <a:schemeClr val="tx1"/>
                          </a:solidFill>
                          <a:latin typeface="Cambria" panose="02040503050406030204" pitchFamily="18" charset="0"/>
                          <a:ea typeface="Cambria" panose="02040503050406030204" pitchFamily="18" charset="0"/>
                          <a:cs typeface="+mn-cs"/>
                        </a:rPr>
                        <a:t>&lt; 3 ,5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&lt;22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&lt; 4,5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&lt;44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&lt; 5 ,0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a:solidFill>
                            <a:schemeClr val="tx1"/>
                          </a:solidFill>
                          <a:latin typeface="Cambria" panose="02040503050406030204" pitchFamily="18" charset="0"/>
                          <a:ea typeface="Cambria" panose="02040503050406030204" pitchFamily="18" charset="0"/>
                          <a:cs typeface="+mn-cs"/>
                        </a:rPr>
                        <a:t>&lt;66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&lt; 5,5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&lt;88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&lt; 7 ,0 </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1600" kern="1200" dirty="0">
                          <a:solidFill>
                            <a:schemeClr val="tx1"/>
                          </a:solidFill>
                          <a:latin typeface="Cambria" panose="02040503050406030204" pitchFamily="18" charset="0"/>
                          <a:ea typeface="Cambria" panose="02040503050406030204" pitchFamily="18" charset="0"/>
                          <a:cs typeface="+mn-cs"/>
                        </a:rPr>
                        <a:t>&lt;180</a:t>
                      </a:r>
                    </a:p>
                  </a:txBody>
                  <a:tcPr marL="63094" marR="63094" marT="31547" marB="3154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502688"/>
                  </a:ext>
                </a:extLst>
              </a:tr>
            </a:tbl>
          </a:graphicData>
        </a:graphic>
      </p:graphicFrame>
    </p:spTree>
    <p:extLst>
      <p:ext uri="{BB962C8B-B14F-4D97-AF65-F5344CB8AC3E}">
        <p14:creationId xmlns:p14="http://schemas.microsoft.com/office/powerpoint/2010/main" val="3015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9F3DDB-D999-4F4A-B9F6-21F50929DE85}"/>
              </a:ext>
            </a:extLst>
          </p:cNvPr>
          <p:cNvSpPr>
            <a:spLocks noGrp="1"/>
          </p:cNvSpPr>
          <p:nvPr>
            <p:ph idx="1"/>
          </p:nvPr>
        </p:nvSpPr>
        <p:spPr>
          <a:xfrm>
            <a:off x="482137" y="598516"/>
            <a:ext cx="11122429" cy="5578447"/>
          </a:xfrm>
        </p:spPr>
        <p:txBody>
          <a:bodyPr/>
          <a:lstStyle/>
          <a:p>
            <a:pPr algn="just"/>
            <a:r>
              <a:rPr lang="en-US" dirty="0">
                <a:latin typeface="Cambria" panose="02040503050406030204" pitchFamily="18" charset="0"/>
                <a:ea typeface="Cambria" panose="02040503050406030204" pitchFamily="18" charset="0"/>
              </a:rPr>
              <a:t>Nevertheless, data given in Table 2.2.6 allow to calculate approximate values of gross potential in any point of Russia on the basis of specific gross potential at the height of 50 m above the ground surface at different geographical characteristics of terrain. Highlighted five gradations of average annual wind speeds v, m/s, correspond to values of specific gross potential of wind energy, presented in Table 2.2.6. Gross potential of zone (territory) is determined by the formula</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S, m2 - area of the ground surface area.</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91F544AD-EF6D-404E-9B07-E144AA587EE6}"/>
              </a:ext>
            </a:extLst>
          </p:cNvPr>
          <p:cNvPicPr>
            <a:picLocks noChangeAspect="1"/>
          </p:cNvPicPr>
          <p:nvPr/>
        </p:nvPicPr>
        <p:blipFill>
          <a:blip r:embed="rId2"/>
          <a:stretch>
            <a:fillRect/>
          </a:stretch>
        </p:blipFill>
        <p:spPr>
          <a:xfrm>
            <a:off x="3274955" y="3429000"/>
            <a:ext cx="6336911" cy="511233"/>
          </a:xfrm>
          <a:prstGeom prst="rect">
            <a:avLst/>
          </a:prstGeom>
        </p:spPr>
      </p:pic>
    </p:spTree>
    <p:extLst>
      <p:ext uri="{BB962C8B-B14F-4D97-AF65-F5344CB8AC3E}">
        <p14:creationId xmlns:p14="http://schemas.microsoft.com/office/powerpoint/2010/main" val="3611465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29CAB7C-39B7-4578-A5EE-D2A2C0162C61}"/>
              </a:ext>
            </a:extLst>
          </p:cNvPr>
          <p:cNvPicPr>
            <a:picLocks noChangeAspect="1"/>
          </p:cNvPicPr>
          <p:nvPr/>
        </p:nvPicPr>
        <p:blipFill>
          <a:blip r:embed="rId2"/>
          <a:stretch>
            <a:fillRect/>
          </a:stretch>
        </p:blipFill>
        <p:spPr>
          <a:xfrm>
            <a:off x="2797146" y="4414057"/>
            <a:ext cx="7168168" cy="606829"/>
          </a:xfrm>
          <a:prstGeom prst="rect">
            <a:avLst/>
          </a:prstGeom>
        </p:spPr>
      </p:pic>
      <p:sp>
        <p:nvSpPr>
          <p:cNvPr id="3" name="Объект 2">
            <a:extLst>
              <a:ext uri="{FF2B5EF4-FFF2-40B4-BE49-F238E27FC236}">
                <a16:creationId xmlns:a16="http://schemas.microsoft.com/office/drawing/2014/main" id="{648ECB30-503A-4422-90CF-4BF35A9D1D32}"/>
              </a:ext>
            </a:extLst>
          </p:cNvPr>
          <p:cNvSpPr>
            <a:spLocks noGrp="1"/>
          </p:cNvSpPr>
          <p:nvPr>
            <p:ph idx="1"/>
          </p:nvPr>
        </p:nvSpPr>
        <p:spPr>
          <a:xfrm>
            <a:off x="216131" y="232756"/>
            <a:ext cx="11787447" cy="6367549"/>
          </a:xfrm>
        </p:spPr>
        <p:txBody>
          <a:bodyPr>
            <a:normAutofit/>
          </a:bodyPr>
          <a:lstStyle/>
          <a:p>
            <a:pPr algn="just"/>
            <a:r>
              <a:rPr lang="en-US" b="1" dirty="0">
                <a:latin typeface="Cambria" panose="02040503050406030204" pitchFamily="18" charset="0"/>
                <a:ea typeface="Cambria" panose="02040503050406030204" pitchFamily="18" charset="0"/>
              </a:rPr>
              <a:t>The technical potential </a:t>
            </a:r>
            <a:r>
              <a:rPr lang="en-US" dirty="0">
                <a:latin typeface="Cambria" panose="02040503050406030204" pitchFamily="18" charset="0"/>
                <a:ea typeface="Cambria" panose="02040503050406030204" pitchFamily="18" charset="0"/>
              </a:rPr>
              <a:t>of wind energy of a region is the total electric energy, which can be obtained in a region from the use of gross potential of wind energy under the current level of development of technical means and observance of ecological norms.</a:t>
            </a:r>
          </a:p>
          <a:p>
            <a:pPr algn="just"/>
            <a:r>
              <a:rPr lang="en-US" dirty="0">
                <a:latin typeface="Cambria" panose="02040503050406030204" pitchFamily="18" charset="0"/>
                <a:ea typeface="Cambria" panose="02040503050406030204" pitchFamily="18" charset="0"/>
              </a:rPr>
              <a:t>The technical potential of a region is the sum of the technical potentials of its constituent zones.</a:t>
            </a:r>
          </a:p>
          <a:p>
            <a:pPr algn="just"/>
            <a:r>
              <a:rPr lang="en-US" dirty="0">
                <a:latin typeface="Cambria" panose="02040503050406030204" pitchFamily="18" charset="0"/>
                <a:ea typeface="Cambria" panose="02040503050406030204" pitchFamily="18" charset="0"/>
              </a:rPr>
              <a:t>Thus, the technical potential depends on the parameters of the wind power plant, the average annual wind speed in the area at the height of the head, as well as the part of the area suitable for the construction of the installation. The technical potential can be determined by the formula:</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where Cp is the wind energy utilization factor, which depends on the wind speed according to a complex law, varying from the maximum value according to </a:t>
            </a:r>
            <a:r>
              <a:rPr lang="en-US" dirty="0" err="1">
                <a:latin typeface="Cambria" panose="02040503050406030204" pitchFamily="18" charset="0"/>
                <a:ea typeface="Cambria" panose="02040503050406030204" pitchFamily="18" charset="0"/>
              </a:rPr>
              <a:t>Zhukovsky</a:t>
            </a:r>
            <a:r>
              <a:rPr lang="en-US" dirty="0">
                <a:latin typeface="Cambria" panose="02040503050406030204" pitchFamily="18" charset="0"/>
                <a:ea typeface="Cambria" panose="02040503050406030204" pitchFamily="18" charset="0"/>
              </a:rPr>
              <a:t> - Betz, equal to 0,593, to the minimum of the order of 0,05 (The achieved maximum value is 0,4-0,45.</a:t>
            </a:r>
            <a:endParaRPr lang="LID4096"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89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ECF313-89DD-45AB-AA94-0645945E1052}"/>
              </a:ext>
            </a:extLst>
          </p:cNvPr>
          <p:cNvSpPr>
            <a:spLocks noGrp="1"/>
          </p:cNvSpPr>
          <p:nvPr>
            <p:ph idx="1"/>
          </p:nvPr>
        </p:nvSpPr>
        <p:spPr>
          <a:xfrm>
            <a:off x="149628" y="881149"/>
            <a:ext cx="11637819" cy="5728076"/>
          </a:xfrm>
        </p:spPr>
        <p:txBody>
          <a:bodyPr/>
          <a:lstStyle/>
          <a:p>
            <a:pPr algn="just"/>
            <a:r>
              <a:rPr lang="en-US" dirty="0">
                <a:latin typeface="Cambria" panose="02040503050406030204" pitchFamily="18" charset="0"/>
                <a:ea typeface="Cambria" panose="02040503050406030204" pitchFamily="18" charset="0"/>
              </a:rPr>
              <a:t>For the above purposes, the coefficient is assumed to be 0.2.; </a:t>
            </a:r>
            <a:r>
              <a:rPr lang="el-GR" dirty="0">
                <a:latin typeface="Cambria" panose="02040503050406030204" pitchFamily="18" charset="0"/>
                <a:ea typeface="Cambria" panose="02040503050406030204" pitchFamily="18" charset="0"/>
              </a:rPr>
              <a:t>η</a:t>
            </a:r>
            <a:r>
              <a:rPr lang="ru-RU" baseline="-25000" dirty="0">
                <a:latin typeface="Cambria" panose="02040503050406030204" pitchFamily="18" charset="0"/>
                <a:ea typeface="Cambria" panose="02040503050406030204" pitchFamily="18" charset="0"/>
              </a:rPr>
              <a:t>г</a:t>
            </a:r>
            <a:r>
              <a:rPr lang="en-US" dirty="0">
                <a:latin typeface="Cambria" panose="02040503050406030204" pitchFamily="18" charset="0"/>
                <a:ea typeface="Cambria" panose="02040503050406030204" pitchFamily="18" charset="0"/>
              </a:rPr>
              <a:t> and </a:t>
            </a:r>
            <a:r>
              <a:rPr lang="el-GR" dirty="0">
                <a:latin typeface="Cambria" panose="02040503050406030204" pitchFamily="18" charset="0"/>
                <a:ea typeface="Cambria" panose="02040503050406030204" pitchFamily="18" charset="0"/>
              </a:rPr>
              <a:t>η</a:t>
            </a:r>
            <a:r>
              <a:rPr lang="ru-RU" baseline="-25000" dirty="0">
                <a:latin typeface="Cambria" panose="02040503050406030204" pitchFamily="18" charset="0"/>
                <a:ea typeface="Cambria" panose="02040503050406030204" pitchFamily="18" charset="0"/>
              </a:rPr>
              <a:t>р</a:t>
            </a:r>
            <a:r>
              <a:rPr lang="el-G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respectively, the efficiency of the generator and gearbox of the wind turbine, the values of which can be taken equal to 0.9; S</a:t>
            </a:r>
            <a:r>
              <a:rPr lang="ru-RU" baseline="-25000" dirty="0">
                <a:latin typeface="Cambria" panose="02040503050406030204" pitchFamily="18" charset="0"/>
                <a:ea typeface="Cambria" panose="02040503050406030204" pitchFamily="18" charset="0"/>
              </a:rPr>
              <a:t>т</a:t>
            </a:r>
            <a:r>
              <a:rPr lang="en-US" dirty="0">
                <a:latin typeface="Cambria" panose="02040503050406030204" pitchFamily="18" charset="0"/>
                <a:ea typeface="Cambria" panose="02040503050406030204" pitchFamily="18" charset="0"/>
              </a:rPr>
              <a:t>- area of the zone (region) in which, taking into account technical and environmental constraints, it is possible to placement of wind turbines. Preliminary estimates show that the value of this area can range from 10 to 30% of the entire area of the zone (region). We take S</a:t>
            </a:r>
            <a:r>
              <a:rPr lang="ru-RU" baseline="-25000" dirty="0">
                <a:latin typeface="Cambria" panose="02040503050406030204" pitchFamily="18" charset="0"/>
                <a:ea typeface="Cambria" panose="02040503050406030204" pitchFamily="18" charset="0"/>
              </a:rPr>
              <a:t>т</a:t>
            </a:r>
            <a:r>
              <a:rPr lang="en-US" dirty="0">
                <a:latin typeface="Cambria" panose="02040503050406030204" pitchFamily="18" charset="0"/>
                <a:ea typeface="Cambria" panose="02040503050406030204" pitchFamily="18" charset="0"/>
              </a:rPr>
              <a:t> to be 12 %.</a:t>
            </a:r>
          </a:p>
          <a:p>
            <a:pPr algn="just"/>
            <a:r>
              <a:rPr lang="en-US" dirty="0">
                <a:latin typeface="Cambria" panose="02040503050406030204" pitchFamily="18" charset="0"/>
                <a:ea typeface="Cambria" panose="02040503050406030204" pitchFamily="18" charset="0"/>
              </a:rPr>
              <a:t>Substituting the above values into (2.30), we obtain the ratio between gross and technical potentials, equal to:</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E993E155-617E-4948-83E1-A3086D7011C5}"/>
              </a:ext>
            </a:extLst>
          </p:cNvPr>
          <p:cNvPicPr>
            <a:picLocks noChangeAspect="1"/>
          </p:cNvPicPr>
          <p:nvPr/>
        </p:nvPicPr>
        <p:blipFill>
          <a:blip r:embed="rId2"/>
          <a:stretch>
            <a:fillRect/>
          </a:stretch>
        </p:blipFill>
        <p:spPr>
          <a:xfrm>
            <a:off x="4915334" y="4668202"/>
            <a:ext cx="2361332" cy="668570"/>
          </a:xfrm>
          <a:prstGeom prst="rect">
            <a:avLst/>
          </a:prstGeom>
        </p:spPr>
      </p:pic>
    </p:spTree>
    <p:extLst>
      <p:ext uri="{BB962C8B-B14F-4D97-AF65-F5344CB8AC3E}">
        <p14:creationId xmlns:p14="http://schemas.microsoft.com/office/powerpoint/2010/main" val="4181211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D8A7DA-2EEF-4DE1-BA81-4FA4F26D208F}"/>
              </a:ext>
            </a:extLst>
          </p:cNvPr>
          <p:cNvSpPr>
            <a:spLocks noGrp="1"/>
          </p:cNvSpPr>
          <p:nvPr>
            <p:ph idx="1"/>
          </p:nvPr>
        </p:nvSpPr>
        <p:spPr>
          <a:xfrm>
            <a:off x="498763" y="648393"/>
            <a:ext cx="10989425" cy="5528570"/>
          </a:xfrm>
        </p:spPr>
        <p:txBody>
          <a:bodyPr>
            <a:normAutofit lnSpcReduction="10000"/>
          </a:bodyPr>
          <a:lstStyle/>
          <a:p>
            <a:pPr algn="just"/>
            <a:r>
              <a:rPr lang="en-US" b="1" dirty="0">
                <a:latin typeface="Cambria" panose="02040503050406030204" pitchFamily="18" charset="0"/>
                <a:ea typeface="Cambria" panose="02040503050406030204" pitchFamily="18" charset="0"/>
              </a:rPr>
              <a:t>The economic potential </a:t>
            </a:r>
            <a:r>
              <a:rPr lang="en-US" dirty="0">
                <a:latin typeface="Cambria" panose="02040503050406030204" pitchFamily="18" charset="0"/>
                <a:ea typeface="Cambria" panose="02040503050406030204" pitchFamily="18" charset="0"/>
              </a:rPr>
              <a:t>of wind energy in a region is the amount of annual income of electric energy in the region from the use of RES, which is economically feasible for the region at the current level of prices for construction and installation works, equipment, production, transportation and distribution of energy and fuel and compliance with environmental standards.</a:t>
            </a:r>
          </a:p>
          <a:p>
            <a:pPr algn="just"/>
            <a:r>
              <a:rPr lang="en-US" dirty="0">
                <a:latin typeface="Cambria" panose="02040503050406030204" pitchFamily="18" charset="0"/>
                <a:ea typeface="Cambria" panose="02040503050406030204" pitchFamily="18" charset="0"/>
              </a:rPr>
              <a:t>The economic potential of a region is the sum of economic potentials of its constituent zones.</a:t>
            </a:r>
          </a:p>
          <a:p>
            <a:pPr algn="just"/>
            <a:r>
              <a:rPr lang="en-US" dirty="0">
                <a:latin typeface="Cambria" panose="02040503050406030204" pitchFamily="18" charset="0"/>
                <a:ea typeface="Cambria" panose="02040503050406030204" pitchFamily="18" charset="0"/>
              </a:rPr>
              <a:t>On the basis of the analysis of the data about land allotment for wind turbines allocation and technical characteristics of wind turbines in the leading countries of the world leading countries of the world, we take that the technical potential of the region makes 2% of its gross potential and economic potential is 0,5 % of technical potential of this region.</a:t>
            </a:r>
            <a:endParaRPr lang="LID4096"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106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7439BF9-EE84-4701-99D2-390B67225329}"/>
              </a:ext>
            </a:extLst>
          </p:cNvPr>
          <p:cNvGraphicFramePr>
            <a:graphicFrameLocks noGrp="1"/>
          </p:cNvGraphicFramePr>
          <p:nvPr>
            <p:ph idx="1"/>
            <p:extLst>
              <p:ext uri="{D42A27DB-BD31-4B8C-83A1-F6EECF244321}">
                <p14:modId xmlns:p14="http://schemas.microsoft.com/office/powerpoint/2010/main" val="702591145"/>
              </p:ext>
            </p:extLst>
          </p:nvPr>
        </p:nvGraphicFramePr>
        <p:xfrm>
          <a:off x="228599" y="204643"/>
          <a:ext cx="11734801" cy="6169856"/>
        </p:xfrm>
        <a:graphic>
          <a:graphicData uri="http://schemas.openxmlformats.org/drawingml/2006/table">
            <a:tbl>
              <a:tblPr/>
              <a:tblGrid>
                <a:gridCol w="1217816">
                  <a:extLst>
                    <a:ext uri="{9D8B030D-6E8A-4147-A177-3AD203B41FA5}">
                      <a16:colId xmlns:a16="http://schemas.microsoft.com/office/drawing/2014/main" val="1047700631"/>
                    </a:ext>
                  </a:extLst>
                </a:gridCol>
                <a:gridCol w="1214795">
                  <a:extLst>
                    <a:ext uri="{9D8B030D-6E8A-4147-A177-3AD203B41FA5}">
                      <a16:colId xmlns:a16="http://schemas.microsoft.com/office/drawing/2014/main" val="1194075799"/>
                    </a:ext>
                  </a:extLst>
                </a:gridCol>
                <a:gridCol w="1545030">
                  <a:extLst>
                    <a:ext uri="{9D8B030D-6E8A-4147-A177-3AD203B41FA5}">
                      <a16:colId xmlns:a16="http://schemas.microsoft.com/office/drawing/2014/main" val="1526045688"/>
                    </a:ext>
                  </a:extLst>
                </a:gridCol>
                <a:gridCol w="3446561">
                  <a:extLst>
                    <a:ext uri="{9D8B030D-6E8A-4147-A177-3AD203B41FA5}">
                      <a16:colId xmlns:a16="http://schemas.microsoft.com/office/drawing/2014/main" val="498537160"/>
                    </a:ext>
                  </a:extLst>
                </a:gridCol>
                <a:gridCol w="1863947">
                  <a:extLst>
                    <a:ext uri="{9D8B030D-6E8A-4147-A177-3AD203B41FA5}">
                      <a16:colId xmlns:a16="http://schemas.microsoft.com/office/drawing/2014/main" val="174409926"/>
                    </a:ext>
                  </a:extLst>
                </a:gridCol>
                <a:gridCol w="2446652">
                  <a:extLst>
                    <a:ext uri="{9D8B030D-6E8A-4147-A177-3AD203B41FA5}">
                      <a16:colId xmlns:a16="http://schemas.microsoft.com/office/drawing/2014/main" val="912305841"/>
                    </a:ext>
                  </a:extLst>
                </a:gridCol>
              </a:tblGrid>
              <a:tr h="2229701">
                <a:tc>
                  <a:txBody>
                    <a:bodyPr/>
                    <a:lstStyle/>
                    <a:p>
                      <a:r>
                        <a:rPr lang="ru-KZ" sz="2000" b="0" i="0">
                          <a:solidFill>
                            <a:srgbClr val="000000"/>
                          </a:solidFill>
                          <a:effectLst/>
                          <a:latin typeface="Cambria" panose="02040503050406030204" pitchFamily="18" charset="0"/>
                          <a:ea typeface="Cambria" panose="02040503050406030204" pitchFamily="18" charset="0"/>
                          <a:cs typeface="Calibri" panose="020F0502020204030204" pitchFamily="34" charset="0"/>
                        </a:rPr>
                        <a:t>3 </a:t>
                      </a:r>
                      <a:endParaRPr lang="ru-KZ" sz="2000" b="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3,6-5,8 </a:t>
                      </a:r>
                      <a:endParaRPr lang="ru-KZ"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Weak</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Separate lambs (crests) appear on separate waves. The leaves are shaking on the trees. Light flags develop</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All wind turbines start</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Conditions are good for multi-bladed water-lifting installations. For powerful wind turbines, the minimum power</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410537"/>
                  </a:ext>
                </a:extLst>
              </a:tr>
              <a:tr h="1313385">
                <a:tc>
                  <a:txBody>
                    <a:bodyPr/>
                    <a:lstStyle/>
                    <a:p>
                      <a:r>
                        <a:rPr lang="ru-KZ" sz="2000" b="0" i="0">
                          <a:solidFill>
                            <a:srgbClr val="000000"/>
                          </a:solidFill>
                          <a:effectLst/>
                          <a:latin typeface="Cambria" panose="02040503050406030204" pitchFamily="18" charset="0"/>
                          <a:ea typeface="Cambria" panose="02040503050406030204" pitchFamily="18" charset="0"/>
                          <a:cs typeface="Calibri" panose="020F0502020204030204" pitchFamily="34" charset="0"/>
                        </a:rPr>
                        <a:t>4 </a:t>
                      </a:r>
                      <a:endParaRPr lang="ru-KZ" sz="2000" b="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KZ"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5,8- 8 ,5 </a:t>
                      </a:r>
                      <a:endParaRPr lang="ru-KZ"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Moderate</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Thin branches of trees sway, there are many lambs on the water. The dust is rising</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Wind turbine power reaches 50% of the nominal</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Good</a:t>
                      </a:r>
                      <a:endParaRPr lang="ru-RU" sz="2000" b="0" dirty="0">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094029"/>
                  </a:ext>
                </a:extLst>
              </a:tr>
              <a:tr h="1313385">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8,5-11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Fresh</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Deciduous trees begin to sway, all the waves are in lamb</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Wind turbine power reaches 80-90%</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Good</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260489"/>
                  </a:ext>
                </a:extLst>
              </a:tr>
              <a:tr h="1313385">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6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11-14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Strong</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Large branches of trees sway, wires hum, wave crests foam</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Wind turbine power reaches nominal</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Very good</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79058"/>
                  </a:ext>
                </a:extLst>
              </a:tr>
            </a:tbl>
          </a:graphicData>
        </a:graphic>
      </p:graphicFrame>
    </p:spTree>
    <p:extLst>
      <p:ext uri="{BB962C8B-B14F-4D97-AF65-F5344CB8AC3E}">
        <p14:creationId xmlns:p14="http://schemas.microsoft.com/office/powerpoint/2010/main" val="398884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B26C9632-0E1B-4FDA-91AC-1B04FF89202E}"/>
              </a:ext>
            </a:extLst>
          </p:cNvPr>
          <p:cNvGraphicFramePr>
            <a:graphicFrameLocks/>
          </p:cNvGraphicFramePr>
          <p:nvPr>
            <p:extLst>
              <p:ext uri="{D42A27DB-BD31-4B8C-83A1-F6EECF244321}">
                <p14:modId xmlns:p14="http://schemas.microsoft.com/office/powerpoint/2010/main" val="2466565148"/>
              </p:ext>
            </p:extLst>
          </p:nvPr>
        </p:nvGraphicFramePr>
        <p:xfrm>
          <a:off x="228599" y="204643"/>
          <a:ext cx="11734801" cy="6539379"/>
        </p:xfrm>
        <a:graphic>
          <a:graphicData uri="http://schemas.openxmlformats.org/drawingml/2006/table">
            <a:tbl>
              <a:tblPr/>
              <a:tblGrid>
                <a:gridCol w="1217816">
                  <a:extLst>
                    <a:ext uri="{9D8B030D-6E8A-4147-A177-3AD203B41FA5}">
                      <a16:colId xmlns:a16="http://schemas.microsoft.com/office/drawing/2014/main" val="1047700631"/>
                    </a:ext>
                  </a:extLst>
                </a:gridCol>
                <a:gridCol w="1214795">
                  <a:extLst>
                    <a:ext uri="{9D8B030D-6E8A-4147-A177-3AD203B41FA5}">
                      <a16:colId xmlns:a16="http://schemas.microsoft.com/office/drawing/2014/main" val="1194075799"/>
                    </a:ext>
                  </a:extLst>
                </a:gridCol>
                <a:gridCol w="1545030">
                  <a:extLst>
                    <a:ext uri="{9D8B030D-6E8A-4147-A177-3AD203B41FA5}">
                      <a16:colId xmlns:a16="http://schemas.microsoft.com/office/drawing/2014/main" val="1526045688"/>
                    </a:ext>
                  </a:extLst>
                </a:gridCol>
                <a:gridCol w="3446561">
                  <a:extLst>
                    <a:ext uri="{9D8B030D-6E8A-4147-A177-3AD203B41FA5}">
                      <a16:colId xmlns:a16="http://schemas.microsoft.com/office/drawing/2014/main" val="498537160"/>
                    </a:ext>
                  </a:extLst>
                </a:gridCol>
                <a:gridCol w="1863947">
                  <a:extLst>
                    <a:ext uri="{9D8B030D-6E8A-4147-A177-3AD203B41FA5}">
                      <a16:colId xmlns:a16="http://schemas.microsoft.com/office/drawing/2014/main" val="174409926"/>
                    </a:ext>
                  </a:extLst>
                </a:gridCol>
                <a:gridCol w="2446652">
                  <a:extLst>
                    <a:ext uri="{9D8B030D-6E8A-4147-A177-3AD203B41FA5}">
                      <a16:colId xmlns:a16="http://schemas.microsoft.com/office/drawing/2014/main" val="912305841"/>
                    </a:ext>
                  </a:extLst>
                </a:gridCol>
              </a:tblGrid>
              <a:tr h="2120737">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7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14-17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Hard</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All the trees sway, foam breaks from the crests of the waves</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Rated or maximum power</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Quite acceptable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410537"/>
                  </a:ext>
                </a:extLst>
              </a:tr>
              <a:tr h="1826400">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8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17-21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Very Hard</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Tree branches break, it is difficult to go against the wind. Pieces of foam break from the waves</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Maximum power, shutdown of a small number of wind turbines</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Permissible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094029"/>
                  </a:ext>
                </a:extLst>
              </a:tr>
              <a:tr h="1249201">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9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21-25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Storm</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Minor damage, chimneys break</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Mass shutdown of wind turbines</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Maximum allowable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260489"/>
                  </a:ext>
                </a:extLst>
              </a:tr>
              <a:tr h="1249201">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1 0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25-29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Heavy storm</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Significant destruction, trees uprooted</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Design loads</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Impermissible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79058"/>
                  </a:ext>
                </a:extLst>
              </a:tr>
            </a:tbl>
          </a:graphicData>
        </a:graphic>
      </p:graphicFrame>
    </p:spTree>
    <p:extLst>
      <p:ext uri="{BB962C8B-B14F-4D97-AF65-F5344CB8AC3E}">
        <p14:creationId xmlns:p14="http://schemas.microsoft.com/office/powerpoint/2010/main" val="156518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8341814-931F-4D57-8170-BFA6F5B0A01A}"/>
              </a:ext>
            </a:extLst>
          </p:cNvPr>
          <p:cNvGraphicFramePr>
            <a:graphicFrameLocks noGrp="1"/>
          </p:cNvGraphicFramePr>
          <p:nvPr>
            <p:ph idx="1"/>
            <p:extLst>
              <p:ext uri="{D42A27DB-BD31-4B8C-83A1-F6EECF244321}">
                <p14:modId xmlns:p14="http://schemas.microsoft.com/office/powerpoint/2010/main" val="4234642650"/>
              </p:ext>
            </p:extLst>
          </p:nvPr>
        </p:nvGraphicFramePr>
        <p:xfrm>
          <a:off x="786223" y="2236761"/>
          <a:ext cx="11208330" cy="3809900"/>
        </p:xfrm>
        <a:graphic>
          <a:graphicData uri="http://schemas.openxmlformats.org/drawingml/2006/table">
            <a:tbl>
              <a:tblPr/>
              <a:tblGrid>
                <a:gridCol w="1113905">
                  <a:extLst>
                    <a:ext uri="{9D8B030D-6E8A-4147-A177-3AD203B41FA5}">
                      <a16:colId xmlns:a16="http://schemas.microsoft.com/office/drawing/2014/main" val="1051428588"/>
                    </a:ext>
                  </a:extLst>
                </a:gridCol>
                <a:gridCol w="1596044">
                  <a:extLst>
                    <a:ext uri="{9D8B030D-6E8A-4147-A177-3AD203B41FA5}">
                      <a16:colId xmlns:a16="http://schemas.microsoft.com/office/drawing/2014/main" val="4272617336"/>
                    </a:ext>
                  </a:extLst>
                </a:gridCol>
                <a:gridCol w="1562793">
                  <a:extLst>
                    <a:ext uri="{9D8B030D-6E8A-4147-A177-3AD203B41FA5}">
                      <a16:colId xmlns:a16="http://schemas.microsoft.com/office/drawing/2014/main" val="2371685999"/>
                    </a:ext>
                  </a:extLst>
                </a:gridCol>
                <a:gridCol w="2493818">
                  <a:extLst>
                    <a:ext uri="{9D8B030D-6E8A-4147-A177-3AD203B41FA5}">
                      <a16:colId xmlns:a16="http://schemas.microsoft.com/office/drawing/2014/main" val="2453704058"/>
                    </a:ext>
                  </a:extLst>
                </a:gridCol>
                <a:gridCol w="2573715">
                  <a:extLst>
                    <a:ext uri="{9D8B030D-6E8A-4147-A177-3AD203B41FA5}">
                      <a16:colId xmlns:a16="http://schemas.microsoft.com/office/drawing/2014/main" val="1730908352"/>
                    </a:ext>
                  </a:extLst>
                </a:gridCol>
                <a:gridCol w="1868055">
                  <a:extLst>
                    <a:ext uri="{9D8B030D-6E8A-4147-A177-3AD203B41FA5}">
                      <a16:colId xmlns:a16="http://schemas.microsoft.com/office/drawing/2014/main" val="3977847698"/>
                    </a:ext>
                  </a:extLst>
                </a:gridCol>
              </a:tblGrid>
              <a:tr h="1186101">
                <a:tc>
                  <a:txBody>
                    <a:bodyPr/>
                    <a:lstStyle/>
                    <a:p>
                      <a:pPr marL="0" algn="l" defTabSz="914400" rtl="0" eaLnBrk="1" latinLnBrk="0" hangingPunct="1"/>
                      <a:r>
                        <a:rPr lang="ru-KZ"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1 1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29-34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Violent storm</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Widespread destruction</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Design loads</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Impermissible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49423"/>
                  </a:ext>
                </a:extLst>
              </a:tr>
              <a:tr h="2623799">
                <a:tc>
                  <a:txBody>
                    <a:bodyPr/>
                    <a:lstStyle/>
                    <a:p>
                      <a:pPr marL="0" algn="l" defTabSz="914400" rtl="0" eaLnBrk="1" latinLnBrk="0" hangingPunct="1"/>
                      <a:r>
                        <a:rPr lang="ru-KZ" sz="2000" b="0" i="0" kern="1200">
                          <a:solidFill>
                            <a:srgbClr val="000000"/>
                          </a:solidFill>
                          <a:effectLst/>
                          <a:latin typeface="Cambria" panose="02040503050406030204" pitchFamily="18" charset="0"/>
                          <a:ea typeface="Cambria" panose="02040503050406030204" pitchFamily="18" charset="0"/>
                          <a:cs typeface="Calibri" panose="020F0502020204030204" pitchFamily="34" charset="0"/>
                        </a:rPr>
                        <a:t>1 2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More than</a:t>
                      </a:r>
                      <a:br>
                        <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br>
                      <a:r>
                        <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34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Hurricane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destruction devastating</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Calculated loads. Some damage possible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Impermissible</a:t>
                      </a:r>
                      <a:endParaRPr lang="ru-RU" sz="2000" b="0" i="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167286"/>
                  </a:ext>
                </a:extLst>
              </a:tr>
            </a:tbl>
          </a:graphicData>
        </a:graphic>
      </p:graphicFrame>
      <p:sp>
        <p:nvSpPr>
          <p:cNvPr id="5" name="Rectangle 1">
            <a:extLst>
              <a:ext uri="{FF2B5EF4-FFF2-40B4-BE49-F238E27FC236}">
                <a16:creationId xmlns:a16="http://schemas.microsoft.com/office/drawing/2014/main" id="{9F60D2A0-EFAB-425F-A2F8-6DD16EA75662}"/>
              </a:ext>
            </a:extLst>
          </p:cNvPr>
          <p:cNvSpPr>
            <a:spLocks noChangeArrowheads="1"/>
          </p:cNvSpPr>
          <p:nvPr/>
        </p:nvSpPr>
        <p:spPr bwMode="auto">
          <a:xfrm>
            <a:off x="1478951" y="191375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ID4096" altLang="LID4096" sz="1800" b="0" i="0" u="none" strike="noStrike" cap="none" normalizeH="0" baseline="0">
                <a:ln>
                  <a:noFill/>
                </a:ln>
                <a:solidFill>
                  <a:schemeClr val="tx1"/>
                </a:solidFill>
                <a:effectLst/>
                <a:latin typeface="Cambria" panose="02040503050406030204" pitchFamily="18" charset="0"/>
                <a:ea typeface="Cambria" panose="02040503050406030204" pitchFamily="18" charset="0"/>
              </a:rPr>
            </a:br>
            <a:endParaRPr kumimoji="0" lang="LID4096" altLang="LID4096"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591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C5A0AD-7A45-4A88-87CD-DB9AAE36540F}"/>
              </a:ext>
            </a:extLst>
          </p:cNvPr>
          <p:cNvSpPr>
            <a:spLocks noGrp="1"/>
          </p:cNvSpPr>
          <p:nvPr>
            <p:ph idx="1"/>
          </p:nvPr>
        </p:nvSpPr>
        <p:spPr>
          <a:xfrm>
            <a:off x="332509" y="598516"/>
            <a:ext cx="11571316" cy="5578447"/>
          </a:xfrm>
        </p:spPr>
        <p:txBody>
          <a:bodyPr/>
          <a:lstStyle/>
          <a:p>
            <a:pPr algn="just"/>
            <a:r>
              <a:rPr lang="en-US" b="1" dirty="0">
                <a:latin typeface="Cambria" panose="02040503050406030204" pitchFamily="18" charset="0"/>
                <a:ea typeface="Cambria" panose="02040503050406030204" pitchFamily="18" charset="0"/>
              </a:rPr>
              <a:t>Average wind speeds. </a:t>
            </a:r>
            <a:r>
              <a:rPr lang="en-US" dirty="0">
                <a:latin typeface="Cambria" panose="02040503050406030204" pitchFamily="18" charset="0"/>
                <a:ea typeface="Cambria" panose="02040503050406030204" pitchFamily="18" charset="0"/>
              </a:rPr>
              <a:t>A characteristic feature of the wind, characterized by its presence and the efficiency of using wind energy, is its average speed over the period of exacerbation, for example, per day, month, year or several years. The average wind speed is assumed to be the arithmetic mean of a series of wind speed measurements taken at strong time intervals over a given period. We will find the total number of all observed measurements as n, the normative measurement number as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1, 2, ..., n) and take into account the random value of the speed as v</a:t>
            </a:r>
            <a:r>
              <a:rPr lang="en-US" baseline="-25000" dirty="0">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so that the general formula for determining all the desired average speed measurements becomes view:</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7A6BE5B5-DAE0-43B6-AC41-9F243A395E1B}"/>
              </a:ext>
            </a:extLst>
          </p:cNvPr>
          <p:cNvPicPr>
            <a:picLocks noChangeAspect="1"/>
          </p:cNvPicPr>
          <p:nvPr/>
        </p:nvPicPr>
        <p:blipFill>
          <a:blip r:embed="rId2"/>
          <a:stretch>
            <a:fillRect/>
          </a:stretch>
        </p:blipFill>
        <p:spPr>
          <a:xfrm>
            <a:off x="2757401" y="4438997"/>
            <a:ext cx="7849639" cy="1035117"/>
          </a:xfrm>
          <a:prstGeom prst="rect">
            <a:avLst/>
          </a:prstGeom>
        </p:spPr>
      </p:pic>
    </p:spTree>
    <p:extLst>
      <p:ext uri="{BB962C8B-B14F-4D97-AF65-F5344CB8AC3E}">
        <p14:creationId xmlns:p14="http://schemas.microsoft.com/office/powerpoint/2010/main" val="30598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7D411C-402E-40A7-857C-21A4395C3C88}"/>
              </a:ext>
            </a:extLst>
          </p:cNvPr>
          <p:cNvSpPr>
            <a:spLocks noGrp="1"/>
          </p:cNvSpPr>
          <p:nvPr>
            <p:ph idx="1"/>
          </p:nvPr>
        </p:nvSpPr>
        <p:spPr>
          <a:xfrm>
            <a:off x="299257" y="532015"/>
            <a:ext cx="11571317" cy="5644948"/>
          </a:xfrm>
        </p:spPr>
        <p:txBody>
          <a:bodyPr/>
          <a:lstStyle/>
          <a:p>
            <a:pPr algn="just"/>
            <a:r>
              <a:rPr lang="en-US" dirty="0">
                <a:latin typeface="Cambria" panose="02040503050406030204" pitchFamily="18" charset="0"/>
                <a:ea typeface="Cambria" panose="02040503050406030204" pitchFamily="18" charset="0"/>
              </a:rPr>
              <a:t>For special cases, the corresponding formulas will have the following form.</a:t>
            </a:r>
          </a:p>
          <a:p>
            <a:pPr algn="just"/>
            <a:r>
              <a:rPr lang="en-US" dirty="0">
                <a:latin typeface="Cambria" panose="02040503050406030204" pitchFamily="18" charset="0"/>
                <a:ea typeface="Cambria" panose="02040503050406030204" pitchFamily="18" charset="0"/>
              </a:rPr>
              <a:t>If L measurements were taken per day, and per month for K days, then the average monthly speed for the j-</a:t>
            </a:r>
            <a:r>
              <a:rPr lang="en-US" dirty="0" err="1">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month of the </a:t>
            </a:r>
            <a:r>
              <a:rPr lang="en-US" dirty="0" err="1">
                <a:latin typeface="Cambria" panose="02040503050406030204" pitchFamily="18" charset="0"/>
                <a:ea typeface="Cambria" panose="02040503050406030204" pitchFamily="18" charset="0"/>
              </a:rPr>
              <a:t>i-th</a:t>
            </a:r>
            <a:r>
              <a:rPr lang="en-US" dirty="0">
                <a:latin typeface="Cambria" panose="02040503050406030204" pitchFamily="18" charset="0"/>
                <a:ea typeface="Cambria" panose="02040503050406030204" pitchFamily="18" charset="0"/>
              </a:rPr>
              <a:t> year will be equal to</a:t>
            </a: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If we denote the number of months in a year through J, then the formula for the average annual speed will take the form.</a:t>
            </a:r>
            <a:endParaRPr lang="LID4096"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B07D871F-AFD7-45AE-BB65-52056655B37B}"/>
              </a:ext>
            </a:extLst>
          </p:cNvPr>
          <p:cNvPicPr>
            <a:picLocks noChangeAspect="1"/>
          </p:cNvPicPr>
          <p:nvPr/>
        </p:nvPicPr>
        <p:blipFill>
          <a:blip r:embed="rId2"/>
          <a:stretch>
            <a:fillRect/>
          </a:stretch>
        </p:blipFill>
        <p:spPr>
          <a:xfrm>
            <a:off x="1096327" y="2384541"/>
            <a:ext cx="9460837" cy="1283101"/>
          </a:xfrm>
          <a:prstGeom prst="rect">
            <a:avLst/>
          </a:prstGeom>
        </p:spPr>
      </p:pic>
      <p:pic>
        <p:nvPicPr>
          <p:cNvPr id="7" name="Рисунок 6">
            <a:extLst>
              <a:ext uri="{FF2B5EF4-FFF2-40B4-BE49-F238E27FC236}">
                <a16:creationId xmlns:a16="http://schemas.microsoft.com/office/drawing/2014/main" id="{79038FB4-512C-487D-92DF-0CC9CE464A6B}"/>
              </a:ext>
            </a:extLst>
          </p:cNvPr>
          <p:cNvPicPr>
            <a:picLocks noChangeAspect="1"/>
          </p:cNvPicPr>
          <p:nvPr/>
        </p:nvPicPr>
        <p:blipFill>
          <a:blip r:embed="rId3"/>
          <a:stretch>
            <a:fillRect/>
          </a:stretch>
        </p:blipFill>
        <p:spPr>
          <a:xfrm>
            <a:off x="1058745" y="4889949"/>
            <a:ext cx="10052339" cy="1404245"/>
          </a:xfrm>
          <a:prstGeom prst="rect">
            <a:avLst/>
          </a:prstGeom>
        </p:spPr>
      </p:pic>
    </p:spTree>
    <p:extLst>
      <p:ext uri="{BB962C8B-B14F-4D97-AF65-F5344CB8AC3E}">
        <p14:creationId xmlns:p14="http://schemas.microsoft.com/office/powerpoint/2010/main" val="343158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14621C5-4FCC-4DC7-93B6-C56AA4851240}"/>
              </a:ext>
            </a:extLst>
          </p:cNvPr>
          <p:cNvSpPr>
            <a:spLocks noGrp="1"/>
          </p:cNvSpPr>
          <p:nvPr>
            <p:ph idx="1"/>
          </p:nvPr>
        </p:nvSpPr>
        <p:spPr>
          <a:xfrm>
            <a:off x="838200" y="581891"/>
            <a:ext cx="10515600" cy="5595072"/>
          </a:xfrm>
        </p:spPr>
        <p:txBody>
          <a:bodyPr/>
          <a:lstStyle/>
          <a:p>
            <a:pPr algn="just"/>
            <a:r>
              <a:rPr lang="en-US" dirty="0">
                <a:latin typeface="Cambria" panose="02040503050406030204" pitchFamily="18" charset="0"/>
                <a:ea typeface="Cambria" panose="02040503050406030204" pitchFamily="18" charset="0"/>
              </a:rPr>
              <a:t>To obtain reliable data on average wind speeds that determine its energy capacity, the question arises of the representativeness of the sample of random speed values, i.e. on the required volume and duration of measurements. In general, with an increase in the amount of data received, the accuracy and reliability of the calculated averages increase. For a numerical estimate, the coefficient of variation of average velocities is used, which usually decreases with an increase in the averaging period, i.e., for example, the average annual velocity has a smaller spread than the multiannual average monthly velocity.</a:t>
            </a:r>
            <a:endParaRPr lang="LID4096"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2398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5240</Words>
  <Application>Microsoft Office PowerPoint</Application>
  <PresentationFormat>Широкоэкранный</PresentationFormat>
  <Paragraphs>819</Paragraphs>
  <Slides>38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Arial</vt:lpstr>
      <vt:lpstr>Calibri</vt:lpstr>
      <vt:lpstr>Calibri Light</vt:lpstr>
      <vt:lpstr>Cambria</vt:lpstr>
      <vt:lpstr>Тема Office</vt:lpstr>
      <vt:lpstr>Презентация PowerPoint</vt:lpstr>
      <vt:lpstr>Презентация PowerPoint</vt:lpstr>
      <vt:lpstr>Wind strength on the Beaufort scale and its influence on the operating conditions of modern wind turbines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Energy characteristics of wind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energy cadastre (resource). Variation of wind speed depending on altitude. Mathematical function of wind speed measurement Zhukovsky's theorem (lifting force of the wing). Theory of an ideal propeller wind turbine</dc:title>
  <dc:creator>ertugan nurlanbekuly</dc:creator>
  <cp:lastModifiedBy>ertugan nurlanbekuly</cp:lastModifiedBy>
  <cp:revision>20</cp:revision>
  <dcterms:created xsi:type="dcterms:W3CDTF">2022-10-23T14:50:02Z</dcterms:created>
  <dcterms:modified xsi:type="dcterms:W3CDTF">2023-04-17T05:23:58Z</dcterms:modified>
</cp:coreProperties>
</file>